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62" r:id="rId3"/>
    <p:sldId id="256" r:id="rId4"/>
    <p:sldId id="257" r:id="rId5"/>
    <p:sldId id="258" r:id="rId6"/>
    <p:sldId id="267" r:id="rId7"/>
    <p:sldId id="268" r:id="rId8"/>
    <p:sldId id="278" r:id="rId9"/>
    <p:sldId id="269" r:id="rId10"/>
    <p:sldId id="271" r:id="rId11"/>
    <p:sldId id="277" r:id="rId12"/>
    <p:sldId id="270" r:id="rId13"/>
    <p:sldId id="272" r:id="rId14"/>
    <p:sldId id="273" r:id="rId15"/>
    <p:sldId id="274" r:id="rId16"/>
    <p:sldId id="275" r:id="rId17"/>
    <p:sldId id="283" r:id="rId18"/>
    <p:sldId id="276" r:id="rId19"/>
    <p:sldId id="259" r:id="rId20"/>
    <p:sldId id="279" r:id="rId21"/>
    <p:sldId id="280" r:id="rId22"/>
    <p:sldId id="281" r:id="rId23"/>
    <p:sldId id="282" r:id="rId24"/>
    <p:sldId id="263" r:id="rId25"/>
    <p:sldId id="260" r:id="rId2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0" d="100"/>
          <a:sy n="70" d="100"/>
        </p:scale>
        <p:origin x="110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49C96A18-076B-4B5C-AD4E-20F5DA9821D2}" type="datetimeFigureOut">
              <a:rPr lang="fr-FR" smtClean="0"/>
              <a:t>17/11/2025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3442280-F7C9-4D74-B6E2-07153F0BE3CB}" type="slidenum">
              <a:rPr lang="fr-FR" smtClean="0"/>
              <a:t>‹N°›</a:t>
            </a:fld>
            <a:endParaRPr lang="fr-FR"/>
          </a:p>
        </p:txBody>
      </p:sp>
    </p:spTree>
    <p:extLst>
      <p:ext uri="{BB962C8B-B14F-4D97-AF65-F5344CB8AC3E}">
        <p14:creationId xmlns:p14="http://schemas.microsoft.com/office/powerpoint/2010/main" val="2104778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49C96A18-076B-4B5C-AD4E-20F5DA9821D2}" type="datetimeFigureOut">
              <a:rPr lang="fr-FR" smtClean="0"/>
              <a:t>17/11/2025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3442280-F7C9-4D74-B6E2-07153F0BE3CB}" type="slidenum">
              <a:rPr lang="fr-FR" smtClean="0"/>
              <a:t>‹N°›</a:t>
            </a:fld>
            <a:endParaRPr lang="fr-FR"/>
          </a:p>
        </p:txBody>
      </p:sp>
    </p:spTree>
    <p:extLst>
      <p:ext uri="{BB962C8B-B14F-4D97-AF65-F5344CB8AC3E}">
        <p14:creationId xmlns:p14="http://schemas.microsoft.com/office/powerpoint/2010/main" val="2707279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49C96A18-076B-4B5C-AD4E-20F5DA9821D2}" type="datetimeFigureOut">
              <a:rPr lang="fr-FR" smtClean="0"/>
              <a:t>17/11/2025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3442280-F7C9-4D74-B6E2-07153F0BE3CB}" type="slidenum">
              <a:rPr lang="fr-FR" smtClean="0"/>
              <a:t>‹N°›</a:t>
            </a:fld>
            <a:endParaRPr lang="fr-FR"/>
          </a:p>
        </p:txBody>
      </p:sp>
    </p:spTree>
    <p:extLst>
      <p:ext uri="{BB962C8B-B14F-4D97-AF65-F5344CB8AC3E}">
        <p14:creationId xmlns:p14="http://schemas.microsoft.com/office/powerpoint/2010/main" val="433267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49C96A18-076B-4B5C-AD4E-20F5DA9821D2}" type="datetimeFigureOut">
              <a:rPr lang="fr-FR" smtClean="0"/>
              <a:t>17/11/2025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3442280-F7C9-4D74-B6E2-07153F0BE3CB}" type="slidenum">
              <a:rPr lang="fr-FR" smtClean="0"/>
              <a:t>‹N°›</a:t>
            </a:fld>
            <a:endParaRPr lang="fr-FR"/>
          </a:p>
        </p:txBody>
      </p:sp>
    </p:spTree>
    <p:extLst>
      <p:ext uri="{BB962C8B-B14F-4D97-AF65-F5344CB8AC3E}">
        <p14:creationId xmlns:p14="http://schemas.microsoft.com/office/powerpoint/2010/main" val="2169215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49C96A18-076B-4B5C-AD4E-20F5DA9821D2}" type="datetimeFigureOut">
              <a:rPr lang="fr-FR" smtClean="0"/>
              <a:t>17/11/2025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3442280-F7C9-4D74-B6E2-07153F0BE3CB}" type="slidenum">
              <a:rPr lang="fr-FR" smtClean="0"/>
              <a:t>‹N°›</a:t>
            </a:fld>
            <a:endParaRPr lang="fr-FR"/>
          </a:p>
        </p:txBody>
      </p:sp>
    </p:spTree>
    <p:extLst>
      <p:ext uri="{BB962C8B-B14F-4D97-AF65-F5344CB8AC3E}">
        <p14:creationId xmlns:p14="http://schemas.microsoft.com/office/powerpoint/2010/main" val="513616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49C96A18-076B-4B5C-AD4E-20F5DA9821D2}" type="datetimeFigureOut">
              <a:rPr lang="fr-FR" smtClean="0"/>
              <a:t>17/11/2025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3442280-F7C9-4D74-B6E2-07153F0BE3CB}" type="slidenum">
              <a:rPr lang="fr-FR" smtClean="0"/>
              <a:t>‹N°›</a:t>
            </a:fld>
            <a:endParaRPr lang="fr-FR"/>
          </a:p>
        </p:txBody>
      </p:sp>
    </p:spTree>
    <p:extLst>
      <p:ext uri="{BB962C8B-B14F-4D97-AF65-F5344CB8AC3E}">
        <p14:creationId xmlns:p14="http://schemas.microsoft.com/office/powerpoint/2010/main" val="2833872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49C96A18-076B-4B5C-AD4E-20F5DA9821D2}" type="datetimeFigureOut">
              <a:rPr lang="fr-FR" smtClean="0"/>
              <a:t>17/11/2025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83442280-F7C9-4D74-B6E2-07153F0BE3CB}" type="slidenum">
              <a:rPr lang="fr-FR" smtClean="0"/>
              <a:t>‹N°›</a:t>
            </a:fld>
            <a:endParaRPr lang="fr-FR"/>
          </a:p>
        </p:txBody>
      </p:sp>
    </p:spTree>
    <p:extLst>
      <p:ext uri="{BB962C8B-B14F-4D97-AF65-F5344CB8AC3E}">
        <p14:creationId xmlns:p14="http://schemas.microsoft.com/office/powerpoint/2010/main" val="668531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49C96A18-076B-4B5C-AD4E-20F5DA9821D2}" type="datetimeFigureOut">
              <a:rPr lang="fr-FR" smtClean="0"/>
              <a:t>17/11/2025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83442280-F7C9-4D74-B6E2-07153F0BE3CB}" type="slidenum">
              <a:rPr lang="fr-FR" smtClean="0"/>
              <a:t>‹N°›</a:t>
            </a:fld>
            <a:endParaRPr lang="fr-FR"/>
          </a:p>
        </p:txBody>
      </p:sp>
    </p:spTree>
    <p:extLst>
      <p:ext uri="{BB962C8B-B14F-4D97-AF65-F5344CB8AC3E}">
        <p14:creationId xmlns:p14="http://schemas.microsoft.com/office/powerpoint/2010/main" val="3479329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9C96A18-076B-4B5C-AD4E-20F5DA9821D2}" type="datetimeFigureOut">
              <a:rPr lang="fr-FR" smtClean="0"/>
              <a:t>17/11/2025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83442280-F7C9-4D74-B6E2-07153F0BE3CB}" type="slidenum">
              <a:rPr lang="fr-FR" smtClean="0"/>
              <a:t>‹N°›</a:t>
            </a:fld>
            <a:endParaRPr lang="fr-FR"/>
          </a:p>
        </p:txBody>
      </p:sp>
    </p:spTree>
    <p:extLst>
      <p:ext uri="{BB962C8B-B14F-4D97-AF65-F5344CB8AC3E}">
        <p14:creationId xmlns:p14="http://schemas.microsoft.com/office/powerpoint/2010/main" val="628412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49C96A18-076B-4B5C-AD4E-20F5DA9821D2}" type="datetimeFigureOut">
              <a:rPr lang="fr-FR" smtClean="0"/>
              <a:t>17/11/2025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3442280-F7C9-4D74-B6E2-07153F0BE3CB}" type="slidenum">
              <a:rPr lang="fr-FR" smtClean="0"/>
              <a:t>‹N°›</a:t>
            </a:fld>
            <a:endParaRPr lang="fr-FR"/>
          </a:p>
        </p:txBody>
      </p:sp>
    </p:spTree>
    <p:extLst>
      <p:ext uri="{BB962C8B-B14F-4D97-AF65-F5344CB8AC3E}">
        <p14:creationId xmlns:p14="http://schemas.microsoft.com/office/powerpoint/2010/main" val="2355057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49C96A18-076B-4B5C-AD4E-20F5DA9821D2}" type="datetimeFigureOut">
              <a:rPr lang="fr-FR" smtClean="0"/>
              <a:t>17/11/2025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3442280-F7C9-4D74-B6E2-07153F0BE3CB}" type="slidenum">
              <a:rPr lang="fr-FR" smtClean="0"/>
              <a:t>‹N°›</a:t>
            </a:fld>
            <a:endParaRPr lang="fr-FR"/>
          </a:p>
        </p:txBody>
      </p:sp>
    </p:spTree>
    <p:extLst>
      <p:ext uri="{BB962C8B-B14F-4D97-AF65-F5344CB8AC3E}">
        <p14:creationId xmlns:p14="http://schemas.microsoft.com/office/powerpoint/2010/main" val="613149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C96A18-076B-4B5C-AD4E-20F5DA9821D2}" type="datetimeFigureOut">
              <a:rPr lang="fr-FR" smtClean="0"/>
              <a:t>17/11/2025</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42280-F7C9-4D74-B6E2-07153F0BE3CB}" type="slidenum">
              <a:rPr lang="fr-FR" smtClean="0"/>
              <a:t>‹N°›</a:t>
            </a:fld>
            <a:endParaRPr lang="fr-FR"/>
          </a:p>
        </p:txBody>
      </p:sp>
    </p:spTree>
    <p:extLst>
      <p:ext uri="{BB962C8B-B14F-4D97-AF65-F5344CB8AC3E}">
        <p14:creationId xmlns:p14="http://schemas.microsoft.com/office/powerpoint/2010/main" val="2221299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1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xml"/><Relationship Id="rId5" Type="http://schemas.openxmlformats.org/officeDocument/2006/relationships/image" Target="../media/image43.jpeg"/><Relationship Id="rId4" Type="http://schemas.openxmlformats.org/officeDocument/2006/relationships/image" Target="../media/image42.jpeg"/></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mailto:khalilabaab@gmail.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g"/><Relationship Id="rId4" Type="http://schemas.openxmlformats.org/officeDocument/2006/relationships/image" Target="../media/image62.jpg"/></Relationships>
</file>

<file path=ppt/slides/_rels/slide2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70.jpeg"/></Relationships>
</file>

<file path=ppt/slides/_rels/slide2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2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 Id="rId5" Type="http://schemas.openxmlformats.org/officeDocument/2006/relationships/image" Target="../media/image78.jpeg"/><Relationship Id="rId4" Type="http://schemas.openxmlformats.org/officeDocument/2006/relationships/image" Target="../media/image77.jpeg"/></Relationships>
</file>

<file path=ppt/slides/_rels/slide25.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xml"/><Relationship Id="rId5" Type="http://schemas.openxmlformats.org/officeDocument/2006/relationships/image" Target="../media/image14.jpg"/><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2165" y="283238"/>
            <a:ext cx="11594910" cy="1627449"/>
          </a:xfrm>
        </p:spPr>
        <p:txBody>
          <a:bodyPr>
            <a:normAutofit/>
          </a:bodyPr>
          <a:lstStyle/>
          <a:p>
            <a:r>
              <a:rPr lang="fr-FR" sz="3200" dirty="0" smtClean="0"/>
              <a:t>Khalil </a:t>
            </a:r>
            <a:r>
              <a:rPr lang="fr-FR" sz="3200" dirty="0" err="1" smtClean="0"/>
              <a:t>Abaab</a:t>
            </a:r>
            <a:r>
              <a:rPr lang="fr-FR" sz="3200" dirty="0" smtClean="0"/>
              <a:t> </a:t>
            </a:r>
            <a:r>
              <a:rPr lang="fr-FR" sz="3600" dirty="0" smtClean="0"/>
              <a:t/>
            </a:r>
            <a:br>
              <a:rPr lang="fr-FR" sz="3600" dirty="0" smtClean="0"/>
            </a:br>
            <a:r>
              <a:rPr lang="fr-FR" sz="2800" dirty="0" smtClean="0">
                <a:solidFill>
                  <a:srgbClr val="002060"/>
                </a:solidFill>
              </a:rPr>
              <a:t>Élève ingénieur en 3 -</a:t>
            </a:r>
            <a:r>
              <a:rPr lang="fr-FR" sz="2800" dirty="0" err="1" smtClean="0">
                <a:solidFill>
                  <a:srgbClr val="002060"/>
                </a:solidFill>
              </a:rPr>
              <a:t>ème</a:t>
            </a:r>
            <a:r>
              <a:rPr lang="fr-FR" sz="2800" dirty="0" smtClean="0">
                <a:solidFill>
                  <a:srgbClr val="002060"/>
                </a:solidFill>
              </a:rPr>
              <a:t> année</a:t>
            </a:r>
            <a:r>
              <a:rPr lang="fr-FR" sz="3600" dirty="0" smtClean="0"/>
              <a:t/>
            </a:r>
            <a:br>
              <a:rPr lang="fr-FR" sz="3600" dirty="0" smtClean="0"/>
            </a:br>
            <a:r>
              <a:rPr lang="fr-FR" sz="2400" dirty="0" smtClean="0"/>
              <a:t>Double cursus Ingénieur Sigma Clermont- Master 2 Mécanique UCA </a:t>
            </a:r>
            <a:r>
              <a:rPr lang="fr-FR" sz="3600" dirty="0" smtClean="0"/>
              <a:t/>
            </a:r>
            <a:br>
              <a:rPr lang="fr-FR" sz="3600" dirty="0" smtClean="0"/>
            </a:br>
            <a:r>
              <a:rPr lang="fr-FR" sz="2400" dirty="0" smtClean="0"/>
              <a:t>Recherche un stage de fin d’études –Mars 2026</a:t>
            </a:r>
            <a:endParaRPr lang="fr-FR" sz="2400" dirty="0"/>
          </a:p>
        </p:txBody>
      </p:sp>
      <p:sp>
        <p:nvSpPr>
          <p:cNvPr id="5" name="ZoneTexte 4"/>
          <p:cNvSpPr txBox="1"/>
          <p:nvPr/>
        </p:nvSpPr>
        <p:spPr>
          <a:xfrm>
            <a:off x="1294369" y="2195185"/>
            <a:ext cx="9951385" cy="4662815"/>
          </a:xfrm>
          <a:prstGeom prst="rect">
            <a:avLst/>
          </a:prstGeom>
          <a:noFill/>
        </p:spPr>
        <p:txBody>
          <a:bodyPr wrap="square" rtlCol="0">
            <a:spAutoFit/>
          </a:bodyPr>
          <a:lstStyle/>
          <a:p>
            <a:pPr algn="just">
              <a:lnSpc>
                <a:spcPct val="150000"/>
              </a:lnSpc>
            </a:pPr>
            <a:r>
              <a:rPr lang="fr-FR" dirty="0" smtClean="0"/>
              <a:t>Je suis étudiant en 3ᵉ année d’ingénieur à Sigma Clermont, spécialité </a:t>
            </a:r>
            <a:r>
              <a:rPr lang="fr-FR" i="1" dirty="0" smtClean="0"/>
              <a:t>Machines, Robots et Systèmes</a:t>
            </a:r>
            <a:r>
              <a:rPr lang="fr-FR" dirty="0" smtClean="0"/>
              <a:t> (procédés de fabrication et industrialisation), ainsi qu’en Master 2 en Mécanique à l’Université Clermont Auvergne (</a:t>
            </a:r>
            <a:r>
              <a:rPr lang="fr-FR" i="1" dirty="0" smtClean="0"/>
              <a:t>Matériaux, Structures, Fiabilité et Machines</a:t>
            </a:r>
            <a:r>
              <a:rPr lang="fr-FR" dirty="0" smtClean="0"/>
              <a:t>).</a:t>
            </a:r>
            <a:br>
              <a:rPr lang="fr-FR" dirty="0" smtClean="0"/>
            </a:br>
            <a:r>
              <a:rPr lang="fr-FR" dirty="0" smtClean="0"/>
              <a:t>Passionné par la conception mécanique, l’industrialisation et l’optimisation des systèmes productifs, j’ai acquis des compétences solides en modélisation 3D, conception de structures et procédés de fabrication.</a:t>
            </a:r>
            <a:br>
              <a:rPr lang="fr-FR" dirty="0" smtClean="0"/>
            </a:br>
            <a:r>
              <a:rPr lang="fr-FR" dirty="0" smtClean="0"/>
              <a:t>Mes expériences en stage et en entreprise m’ont permis de travailler sur des projets industriels concrets, de collaborer avec des équipes pluridisciplinaires et de proposer des solutions techniques fiables et efficaces.</a:t>
            </a:r>
          </a:p>
          <a:p>
            <a:pPr algn="just">
              <a:lnSpc>
                <a:spcPct val="150000"/>
              </a:lnSpc>
            </a:pPr>
            <a:r>
              <a:rPr lang="fr-FR" dirty="0" smtClean="0"/>
              <a:t>Je suis à la recherche d'un </a:t>
            </a:r>
            <a:r>
              <a:rPr lang="fr-FR" b="1" dirty="0" smtClean="0"/>
              <a:t>projet de fin d’études</a:t>
            </a:r>
            <a:r>
              <a:rPr lang="fr-FR" dirty="0" smtClean="0"/>
              <a:t>, à réaliser du </a:t>
            </a:r>
            <a:r>
              <a:rPr lang="fr-FR" b="1" dirty="0" smtClean="0"/>
              <a:t>mois de mars au mois septembre 2026</a:t>
            </a:r>
            <a:r>
              <a:rPr lang="fr-FR" dirty="0" smtClean="0"/>
              <a:t>, dont l’objectif est d’appliquer mes compétences avancées en ingénierie à des problématiques industrielles réelles. </a:t>
            </a:r>
            <a:endParaRPr lang="fr-FR" dirty="0"/>
          </a:p>
        </p:txBody>
      </p:sp>
    </p:spTree>
    <p:extLst>
      <p:ext uri="{BB962C8B-B14F-4D97-AF65-F5344CB8AC3E}">
        <p14:creationId xmlns:p14="http://schemas.microsoft.com/office/powerpoint/2010/main" val="2700641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re 1"/>
          <p:cNvSpPr txBox="1">
            <a:spLocks/>
          </p:cNvSpPr>
          <p:nvPr/>
        </p:nvSpPr>
        <p:spPr>
          <a:xfrm>
            <a:off x="1176459" y="142575"/>
            <a:ext cx="9144000" cy="5483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800" dirty="0" smtClean="0"/>
              <a:t>Projets pédagogiques</a:t>
            </a:r>
            <a:endParaRPr lang="fr-FR" sz="2800" dirty="0"/>
          </a:p>
        </p:txBody>
      </p:sp>
      <p:sp>
        <p:nvSpPr>
          <p:cNvPr id="33" name="Titre 1"/>
          <p:cNvSpPr txBox="1">
            <a:spLocks/>
          </p:cNvSpPr>
          <p:nvPr/>
        </p:nvSpPr>
        <p:spPr>
          <a:xfrm>
            <a:off x="1519359" y="634539"/>
            <a:ext cx="9144000" cy="92592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800" dirty="0" smtClean="0"/>
              <a:t>Projet </a:t>
            </a:r>
            <a:r>
              <a:rPr lang="fr-FR" sz="2800" smtClean="0"/>
              <a:t>de PFA: </a:t>
            </a:r>
            <a:r>
              <a:rPr lang="fr-FR" sz="2800" dirty="0" smtClean="0"/>
              <a:t>Etude et conception d’un générateur de production d’</a:t>
            </a:r>
            <a:r>
              <a:rPr lang="fr-FR" sz="2800" dirty="0" err="1" smtClean="0"/>
              <a:t>oxygene</a:t>
            </a:r>
            <a:r>
              <a:rPr lang="fr-FR" sz="2800" dirty="0" smtClean="0"/>
              <a:t> </a:t>
            </a:r>
            <a:endParaRPr lang="fr-FR" sz="2800" dirty="0"/>
          </a:p>
        </p:txBody>
      </p:sp>
      <p:sp>
        <p:nvSpPr>
          <p:cNvPr id="10" name="Rectangle 9"/>
          <p:cNvSpPr/>
          <p:nvPr/>
        </p:nvSpPr>
        <p:spPr>
          <a:xfrm>
            <a:off x="5041302" y="2052432"/>
            <a:ext cx="6955698" cy="4247317"/>
          </a:xfrm>
          <a:prstGeom prst="rect">
            <a:avLst/>
          </a:prstGeom>
        </p:spPr>
        <p:txBody>
          <a:bodyPr wrap="square">
            <a:spAutoFit/>
          </a:bodyPr>
          <a:lstStyle/>
          <a:p>
            <a:pPr algn="just"/>
            <a:r>
              <a:rPr lang="fr-FR" dirty="0" smtClean="0"/>
              <a:t>Dans le cadre de mon </a:t>
            </a:r>
            <a:r>
              <a:rPr lang="fr-FR" b="1" dirty="0" smtClean="0"/>
              <a:t>Projet de Fin d'Études (PFE)</a:t>
            </a:r>
            <a:r>
              <a:rPr lang="fr-FR" dirty="0" smtClean="0"/>
              <a:t> de </a:t>
            </a:r>
            <a:r>
              <a:rPr lang="fr-FR" b="1" dirty="0" smtClean="0"/>
              <a:t>Licence</a:t>
            </a:r>
            <a:r>
              <a:rPr lang="fr-FR" dirty="0" smtClean="0"/>
              <a:t> à l'</a:t>
            </a:r>
            <a:r>
              <a:rPr lang="fr-FR" b="1" dirty="0" smtClean="0"/>
              <a:t>ISET de Sfax</a:t>
            </a:r>
            <a:r>
              <a:rPr lang="fr-FR" dirty="0" smtClean="0"/>
              <a:t> (Institut Supérieur des Études Technologiques), j'ai réalisé un projet intitulé </a:t>
            </a:r>
            <a:r>
              <a:rPr lang="fr-FR" b="1" dirty="0" smtClean="0"/>
              <a:t>[Etude, Conception et Réalisation de la Partie Mécanique d’un Générateur de production d’Oxygène]</a:t>
            </a:r>
            <a:r>
              <a:rPr lang="fr-FR" dirty="0" smtClean="0"/>
              <a:t>.</a:t>
            </a:r>
          </a:p>
          <a:p>
            <a:pPr algn="just"/>
            <a:r>
              <a:rPr lang="fr-FR" dirty="0" smtClean="0"/>
              <a:t>L'objectif principal était la </a:t>
            </a:r>
            <a:r>
              <a:rPr lang="fr-FR" b="1" dirty="0" smtClean="0"/>
              <a:t>conception et la réalisation d'un générateur capable de produire de l'oxygène</a:t>
            </a:r>
            <a:r>
              <a:rPr lang="fr-FR" dirty="0" smtClean="0"/>
              <a:t> à des fins spécifiques.</a:t>
            </a:r>
          </a:p>
          <a:p>
            <a:pPr algn="just"/>
            <a:r>
              <a:rPr lang="fr-FR" dirty="0" smtClean="0"/>
              <a:t>Ce projet c'est le tout premier générateur d'oxygène entièrement conçu et fabriqué en Tunisie avec une capabilité de produire de l’oxygène à une pureté supérieure à 92% pour l'industrie et supérieure à 95% pour le domaine médical.</a:t>
            </a:r>
          </a:p>
          <a:p>
            <a:pPr algn="just"/>
            <a:r>
              <a:rPr lang="fr-FR" dirty="0" smtClean="0"/>
              <a:t>Mon travail a inclus la </a:t>
            </a:r>
            <a:r>
              <a:rPr lang="fr-FR" b="1" dirty="0" smtClean="0"/>
              <a:t>modélisation</a:t>
            </a:r>
            <a:r>
              <a:rPr lang="fr-FR" dirty="0" smtClean="0"/>
              <a:t> des composants et </a:t>
            </a:r>
            <a:r>
              <a:rPr lang="fr-FR" b="1" dirty="0" smtClean="0"/>
              <a:t>sélection</a:t>
            </a:r>
            <a:r>
              <a:rPr lang="fr-FR" dirty="0" smtClean="0"/>
              <a:t> des matériaux et la </a:t>
            </a:r>
            <a:r>
              <a:rPr lang="fr-FR" b="1" dirty="0" smtClean="0"/>
              <a:t>validation expérimentale</a:t>
            </a:r>
            <a:r>
              <a:rPr lang="fr-FR" dirty="0" smtClean="0"/>
              <a:t> du prototype afin de démontrer sa conformité aux spécifications techniques. </a:t>
            </a:r>
          </a:p>
          <a:p>
            <a:pPr algn="just"/>
            <a:r>
              <a:rPr lang="fr-FR" dirty="0" smtClean="0"/>
              <a:t>Ce PFE a été une application concrète de mes compétences en </a:t>
            </a:r>
            <a:r>
              <a:rPr lang="fr-FR" b="1" dirty="0" smtClean="0"/>
              <a:t>Génie Mécanique-Instrumentation –Électromécanique </a:t>
            </a:r>
            <a:r>
              <a:rPr lang="fr-FR" dirty="0" smtClean="0"/>
              <a:t>et en gestion de projet.</a:t>
            </a:r>
            <a:endParaRPr lang="fr-FR"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61" y="1621410"/>
            <a:ext cx="3884940" cy="2489183"/>
          </a:xfrm>
          <a:prstGeom prst="rect">
            <a:avLst/>
          </a:prstGeom>
        </p:spPr>
      </p:pic>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361" y="4146840"/>
            <a:ext cx="3884940" cy="2476116"/>
          </a:xfrm>
          <a:prstGeom prst="rect">
            <a:avLst/>
          </a:prstGeom>
        </p:spPr>
      </p:pic>
    </p:spTree>
    <p:extLst>
      <p:ext uri="{BB962C8B-B14F-4D97-AF65-F5344CB8AC3E}">
        <p14:creationId xmlns:p14="http://schemas.microsoft.com/office/powerpoint/2010/main" val="14901178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re 1"/>
          <p:cNvSpPr txBox="1">
            <a:spLocks/>
          </p:cNvSpPr>
          <p:nvPr/>
        </p:nvSpPr>
        <p:spPr>
          <a:xfrm>
            <a:off x="1176459" y="142575"/>
            <a:ext cx="9144000" cy="5483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800" dirty="0" smtClean="0"/>
              <a:t>Projets pédagogiques</a:t>
            </a:r>
            <a:endParaRPr lang="fr-FR" sz="2800" dirty="0"/>
          </a:p>
        </p:txBody>
      </p:sp>
      <p:sp>
        <p:nvSpPr>
          <p:cNvPr id="10" name="Rectangle 9"/>
          <p:cNvSpPr/>
          <p:nvPr/>
        </p:nvSpPr>
        <p:spPr>
          <a:xfrm>
            <a:off x="-545910" y="690974"/>
            <a:ext cx="13439033" cy="954107"/>
          </a:xfrm>
          <a:prstGeom prst="rect">
            <a:avLst/>
          </a:prstGeom>
        </p:spPr>
        <p:txBody>
          <a:bodyPr wrap="square">
            <a:spAutoFit/>
          </a:bodyPr>
          <a:lstStyle/>
          <a:p>
            <a:pPr algn="ctr"/>
            <a:r>
              <a:rPr lang="fr-FR" sz="3200" dirty="0">
                <a:solidFill>
                  <a:srgbClr val="FF0000"/>
                </a:solidFill>
              </a:rPr>
              <a:t>Maîtrise des Techniques de Contrôle Non Destructif (CND)</a:t>
            </a:r>
            <a:r>
              <a:rPr lang="fr-FR" dirty="0"/>
              <a:t/>
            </a:r>
            <a:br>
              <a:rPr lang="fr-FR" dirty="0"/>
            </a:br>
            <a:endParaRPr lang="fr-FR" sz="2400" dirty="0"/>
          </a:p>
        </p:txBody>
      </p:sp>
      <p:pic>
        <p:nvPicPr>
          <p:cNvPr id="2" name="Image 1"/>
          <p:cNvPicPr>
            <a:picLocks noChangeAspect="1"/>
          </p:cNvPicPr>
          <p:nvPr/>
        </p:nvPicPr>
        <p:blipFill rotWithShape="1">
          <a:blip r:embed="rId2" cstate="print">
            <a:extLst>
              <a:ext uri="{28A0092B-C50C-407E-A947-70E740481C1C}">
                <a14:useLocalDpi xmlns:a14="http://schemas.microsoft.com/office/drawing/2010/main" val="0"/>
              </a:ext>
            </a:extLst>
          </a:blip>
          <a:srcRect l="20306" r="19955"/>
          <a:stretch/>
        </p:blipFill>
        <p:spPr>
          <a:xfrm>
            <a:off x="259309" y="1359579"/>
            <a:ext cx="2552132" cy="2403081"/>
          </a:xfrm>
          <a:prstGeom prst="rect">
            <a:avLst/>
          </a:prstGeom>
        </p:spPr>
      </p:pic>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3288648" y="1006621"/>
            <a:ext cx="2117752" cy="2823669"/>
          </a:xfrm>
          <a:prstGeom prst="rect">
            <a:avLst/>
          </a:prstGeom>
        </p:spPr>
      </p:pic>
      <p:pic>
        <p:nvPicPr>
          <p:cNvPr id="5" name="Imag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9309" y="3759717"/>
            <a:ext cx="2552132" cy="1914099"/>
          </a:xfrm>
          <a:prstGeom prst="rect">
            <a:avLst/>
          </a:prstGeom>
        </p:spPr>
      </p:pic>
      <p:pic>
        <p:nvPicPr>
          <p:cNvPr id="9" name="Imag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65343" y="3477332"/>
            <a:ext cx="2564361" cy="1923271"/>
          </a:xfrm>
          <a:prstGeom prst="rect">
            <a:avLst/>
          </a:prstGeom>
        </p:spPr>
      </p:pic>
      <p:pic>
        <p:nvPicPr>
          <p:cNvPr id="13" name="Imag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6067476" y="4542329"/>
            <a:ext cx="1914100" cy="2552134"/>
          </a:xfrm>
          <a:prstGeom prst="rect">
            <a:avLst/>
          </a:prstGeom>
        </p:spPr>
      </p:pic>
      <p:sp>
        <p:nvSpPr>
          <p:cNvPr id="14" name="Rectangle 13"/>
          <p:cNvSpPr/>
          <p:nvPr/>
        </p:nvSpPr>
        <p:spPr>
          <a:xfrm>
            <a:off x="6256580" y="1168027"/>
            <a:ext cx="5763904" cy="3693319"/>
          </a:xfrm>
          <a:prstGeom prst="rect">
            <a:avLst/>
          </a:prstGeom>
        </p:spPr>
        <p:txBody>
          <a:bodyPr wrap="square">
            <a:spAutoFit/>
          </a:bodyPr>
          <a:lstStyle/>
          <a:p>
            <a:r>
              <a:rPr lang="fr-FR" dirty="0"/>
              <a:t>Cette section met en lumière mon savoir-faire technique en </a:t>
            </a:r>
            <a:r>
              <a:rPr lang="fr-FR" b="1" dirty="0"/>
              <a:t>Contrôle Non Destructif (CND)</a:t>
            </a:r>
            <a:r>
              <a:rPr lang="fr-FR" dirty="0"/>
              <a:t>. Mon expérience couvre l'application rigoureuse et l'interprétation précise des méthodes essentielles pour garantir l'intégrité des matériaux.</a:t>
            </a:r>
          </a:p>
          <a:p>
            <a:r>
              <a:rPr lang="fr-FR" dirty="0"/>
              <a:t>Les travaux présentés démontrent ma maîtrise pratique en :</a:t>
            </a:r>
          </a:p>
          <a:p>
            <a:pPr>
              <a:buFont typeface="Arial" panose="020B0604020202020204" pitchFamily="34" charset="0"/>
              <a:buChar char="•"/>
            </a:pPr>
            <a:r>
              <a:rPr lang="fr-FR" b="1" dirty="0"/>
              <a:t>Ressuage (PT)</a:t>
            </a:r>
            <a:endParaRPr lang="fr-FR" dirty="0"/>
          </a:p>
          <a:p>
            <a:pPr>
              <a:buFont typeface="Arial" panose="020B0604020202020204" pitchFamily="34" charset="0"/>
              <a:buChar char="•"/>
            </a:pPr>
            <a:r>
              <a:rPr lang="fr-FR" b="1" dirty="0"/>
              <a:t>Magnétoscopie (MT)</a:t>
            </a:r>
            <a:endParaRPr lang="fr-FR" dirty="0"/>
          </a:p>
          <a:p>
            <a:pPr>
              <a:buFont typeface="Arial" panose="020B0604020202020204" pitchFamily="34" charset="0"/>
              <a:buChar char="•"/>
            </a:pPr>
            <a:r>
              <a:rPr lang="fr-FR" b="1" dirty="0"/>
              <a:t>Ultrasons (UT)</a:t>
            </a:r>
            <a:endParaRPr lang="fr-FR" dirty="0"/>
          </a:p>
          <a:p>
            <a:pPr>
              <a:buFont typeface="Arial" panose="020B0604020202020204" pitchFamily="34" charset="0"/>
              <a:buChar char="•"/>
            </a:pPr>
            <a:r>
              <a:rPr lang="fr-FR" b="1" dirty="0"/>
              <a:t>Courants de Foucault (ET)</a:t>
            </a:r>
            <a:endParaRPr lang="fr-FR" dirty="0"/>
          </a:p>
          <a:p>
            <a:r>
              <a:rPr lang="fr-FR" dirty="0"/>
              <a:t>Ces réalisations attestent de ma capacité à détecter efficacement les discontinuités et à maintenir les standards de qualité les plus élevés dans l'environnement industriel.</a:t>
            </a:r>
          </a:p>
        </p:txBody>
      </p:sp>
    </p:spTree>
    <p:extLst>
      <p:ext uri="{BB962C8B-B14F-4D97-AF65-F5344CB8AC3E}">
        <p14:creationId xmlns:p14="http://schemas.microsoft.com/office/powerpoint/2010/main" val="38510938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re 1"/>
          <p:cNvSpPr txBox="1">
            <a:spLocks/>
          </p:cNvSpPr>
          <p:nvPr/>
        </p:nvSpPr>
        <p:spPr>
          <a:xfrm>
            <a:off x="1176459" y="142575"/>
            <a:ext cx="9144000" cy="5483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800" dirty="0" smtClean="0"/>
              <a:t>Projets pédagogiques</a:t>
            </a:r>
            <a:endParaRPr lang="fr-FR" sz="2800" dirty="0"/>
          </a:p>
        </p:txBody>
      </p:sp>
      <p:sp>
        <p:nvSpPr>
          <p:cNvPr id="33" name="Titre 1"/>
          <p:cNvSpPr txBox="1">
            <a:spLocks/>
          </p:cNvSpPr>
          <p:nvPr/>
        </p:nvSpPr>
        <p:spPr>
          <a:xfrm>
            <a:off x="-2383901" y="943999"/>
            <a:ext cx="9144000" cy="42770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800" b="1" dirty="0" smtClean="0">
                <a:solidFill>
                  <a:schemeClr val="accent5">
                    <a:lumMod val="50000"/>
                  </a:schemeClr>
                </a:solidFill>
              </a:rPr>
              <a:t>Mes </a:t>
            </a:r>
            <a:r>
              <a:rPr lang="fr-FR" sz="2800" b="1" dirty="0">
                <a:solidFill>
                  <a:schemeClr val="accent5">
                    <a:lumMod val="50000"/>
                  </a:schemeClr>
                </a:solidFill>
              </a:rPr>
              <a:t>projets personnels</a:t>
            </a:r>
          </a:p>
        </p:txBody>
      </p:sp>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5631" y="1526341"/>
            <a:ext cx="2866031" cy="2117280"/>
          </a:xfrm>
          <a:prstGeom prst="rect">
            <a:avLst/>
          </a:prstGeom>
        </p:spPr>
      </p:pic>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2616" y="1526341"/>
            <a:ext cx="2068447" cy="1833161"/>
          </a:xfrm>
          <a:prstGeom prst="rect">
            <a:avLst/>
          </a:prstGeom>
        </p:spPr>
      </p:pic>
      <p:sp>
        <p:nvSpPr>
          <p:cNvPr id="10" name="Rectangle 9"/>
          <p:cNvSpPr/>
          <p:nvPr/>
        </p:nvSpPr>
        <p:spPr>
          <a:xfrm>
            <a:off x="3724078" y="2258255"/>
            <a:ext cx="8190418" cy="461665"/>
          </a:xfrm>
          <a:prstGeom prst="rect">
            <a:avLst/>
          </a:prstGeom>
        </p:spPr>
        <p:txBody>
          <a:bodyPr wrap="square">
            <a:spAutoFit/>
          </a:bodyPr>
          <a:lstStyle/>
          <a:p>
            <a:pPr algn="just"/>
            <a:r>
              <a:rPr lang="fr-FR" sz="2400" dirty="0" smtClean="0"/>
              <a:t>Etude et Conception d’un outil de presse suisse pour rondelle </a:t>
            </a:r>
            <a:endParaRPr lang="fr-FR" sz="2400" dirty="0"/>
          </a:p>
        </p:txBody>
      </p:sp>
      <p:pic>
        <p:nvPicPr>
          <p:cNvPr id="4" name="Image 3"/>
          <p:cNvPicPr>
            <a:picLocks noChangeAspect="1"/>
          </p:cNvPicPr>
          <p:nvPr/>
        </p:nvPicPr>
        <p:blipFill rotWithShape="1">
          <a:blip r:embed="rId4" cstate="print">
            <a:extLst>
              <a:ext uri="{28A0092B-C50C-407E-A947-70E740481C1C}">
                <a14:useLocalDpi xmlns:a14="http://schemas.microsoft.com/office/drawing/2010/main" val="0"/>
              </a:ext>
            </a:extLst>
          </a:blip>
          <a:srcRect l="11063" t="2787" r="4154" b="9652"/>
          <a:stretch/>
        </p:blipFill>
        <p:spPr>
          <a:xfrm>
            <a:off x="869906" y="3643621"/>
            <a:ext cx="2636385" cy="2116806"/>
          </a:xfrm>
          <a:prstGeom prst="rect">
            <a:avLst/>
          </a:prstGeom>
        </p:spPr>
      </p:pic>
      <p:sp>
        <p:nvSpPr>
          <p:cNvPr id="8" name="Rectangle 7"/>
          <p:cNvSpPr/>
          <p:nvPr/>
        </p:nvSpPr>
        <p:spPr>
          <a:xfrm>
            <a:off x="3724078" y="4299340"/>
            <a:ext cx="8190418" cy="830997"/>
          </a:xfrm>
          <a:prstGeom prst="rect">
            <a:avLst/>
          </a:prstGeom>
        </p:spPr>
        <p:txBody>
          <a:bodyPr wrap="square">
            <a:spAutoFit/>
          </a:bodyPr>
          <a:lstStyle/>
          <a:p>
            <a:pPr algn="just"/>
            <a:r>
              <a:rPr lang="fr-FR" sz="2400" dirty="0" smtClean="0"/>
              <a:t>Etude et Conception et dimensionnement  d’un bloc de levage pour monte charge</a:t>
            </a:r>
            <a:endParaRPr lang="fr-FR" sz="2400" dirty="0"/>
          </a:p>
        </p:txBody>
      </p:sp>
    </p:spTree>
    <p:extLst>
      <p:ext uri="{BB962C8B-B14F-4D97-AF65-F5344CB8AC3E}">
        <p14:creationId xmlns:p14="http://schemas.microsoft.com/office/powerpoint/2010/main" val="17319382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re 1"/>
          <p:cNvSpPr txBox="1">
            <a:spLocks/>
          </p:cNvSpPr>
          <p:nvPr/>
        </p:nvSpPr>
        <p:spPr>
          <a:xfrm>
            <a:off x="1176459" y="142575"/>
            <a:ext cx="9144000" cy="5483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800" dirty="0" smtClean="0"/>
              <a:t>Projets pédagogiques</a:t>
            </a:r>
            <a:endParaRPr lang="fr-FR" sz="2800" dirty="0"/>
          </a:p>
        </p:txBody>
      </p:sp>
      <p:sp>
        <p:nvSpPr>
          <p:cNvPr id="33" name="Titre 1"/>
          <p:cNvSpPr txBox="1">
            <a:spLocks/>
          </p:cNvSpPr>
          <p:nvPr/>
        </p:nvSpPr>
        <p:spPr>
          <a:xfrm>
            <a:off x="-2383901" y="943999"/>
            <a:ext cx="9144000" cy="42770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800" b="1" dirty="0" smtClean="0">
                <a:solidFill>
                  <a:schemeClr val="accent5">
                    <a:lumMod val="50000"/>
                  </a:schemeClr>
                </a:solidFill>
              </a:rPr>
              <a:t>Mes </a:t>
            </a:r>
            <a:r>
              <a:rPr lang="fr-FR" sz="2800" b="1" dirty="0">
                <a:solidFill>
                  <a:schemeClr val="accent5">
                    <a:lumMod val="50000"/>
                  </a:schemeClr>
                </a:solidFill>
              </a:rPr>
              <a:t>projets personnels</a:t>
            </a:r>
          </a:p>
        </p:txBody>
      </p:sp>
      <p:sp>
        <p:nvSpPr>
          <p:cNvPr id="10" name="Rectangle 9"/>
          <p:cNvSpPr/>
          <p:nvPr/>
        </p:nvSpPr>
        <p:spPr>
          <a:xfrm>
            <a:off x="6213742" y="1939758"/>
            <a:ext cx="4751381" cy="461665"/>
          </a:xfrm>
          <a:prstGeom prst="rect">
            <a:avLst/>
          </a:prstGeom>
        </p:spPr>
        <p:txBody>
          <a:bodyPr wrap="square">
            <a:spAutoFit/>
          </a:bodyPr>
          <a:lstStyle/>
          <a:p>
            <a:pPr algn="just"/>
            <a:r>
              <a:rPr lang="fr-FR" sz="2400" dirty="0" smtClean="0"/>
              <a:t>Conception d’une armoire électrique</a:t>
            </a:r>
            <a:endParaRPr lang="fr-FR" sz="2400" dirty="0"/>
          </a:p>
        </p:txBody>
      </p:sp>
      <p:sp>
        <p:nvSpPr>
          <p:cNvPr id="8" name="Rectangle 7"/>
          <p:cNvSpPr/>
          <p:nvPr/>
        </p:nvSpPr>
        <p:spPr>
          <a:xfrm>
            <a:off x="6333360" y="4668671"/>
            <a:ext cx="5143981" cy="461665"/>
          </a:xfrm>
          <a:prstGeom prst="rect">
            <a:avLst/>
          </a:prstGeom>
        </p:spPr>
        <p:txBody>
          <a:bodyPr wrap="square">
            <a:spAutoFit/>
          </a:bodyPr>
          <a:lstStyle/>
          <a:p>
            <a:pPr algn="just"/>
            <a:r>
              <a:rPr lang="fr-FR" sz="2400" dirty="0" smtClean="0"/>
              <a:t>Conception des armoires pneumatique</a:t>
            </a:r>
            <a:endParaRPr lang="fr-FR" sz="2400" dirty="0"/>
          </a:p>
        </p:txBody>
      </p:sp>
      <p:pic>
        <p:nvPicPr>
          <p:cNvPr id="6" name="Image 5"/>
          <p:cNvPicPr>
            <a:picLocks noChangeAspect="1"/>
          </p:cNvPicPr>
          <p:nvPr/>
        </p:nvPicPr>
        <p:blipFill rotWithShape="1">
          <a:blip r:embed="rId2" cstate="print">
            <a:extLst>
              <a:ext uri="{28A0092B-C50C-407E-A947-70E740481C1C}">
                <a14:useLocalDpi xmlns:a14="http://schemas.microsoft.com/office/drawing/2010/main" val="0"/>
              </a:ext>
            </a:extLst>
          </a:blip>
          <a:srcRect l="441" t="-783" r="23735" b="783"/>
          <a:stretch/>
        </p:blipFill>
        <p:spPr>
          <a:xfrm>
            <a:off x="3287968" y="3915684"/>
            <a:ext cx="2925774" cy="2170471"/>
          </a:xfrm>
          <a:prstGeom prst="rect">
            <a:avLst/>
          </a:prstGeom>
        </p:spPr>
      </p:pic>
      <p:pic>
        <p:nvPicPr>
          <p:cNvPr id="7" name="Image 6"/>
          <p:cNvPicPr>
            <a:picLocks noChangeAspect="1"/>
          </p:cNvPicPr>
          <p:nvPr/>
        </p:nvPicPr>
        <p:blipFill rotWithShape="1">
          <a:blip r:embed="rId3" cstate="print">
            <a:extLst>
              <a:ext uri="{28A0092B-C50C-407E-A947-70E740481C1C}">
                <a14:useLocalDpi xmlns:a14="http://schemas.microsoft.com/office/drawing/2010/main" val="0"/>
              </a:ext>
            </a:extLst>
          </a:blip>
          <a:srcRect l="14282" t="3975" r="5964" b="-3975"/>
          <a:stretch/>
        </p:blipFill>
        <p:spPr>
          <a:xfrm>
            <a:off x="245660" y="1440590"/>
            <a:ext cx="2920621" cy="2059863"/>
          </a:xfrm>
          <a:prstGeom prst="rect">
            <a:avLst/>
          </a:prstGeom>
        </p:spPr>
      </p:pic>
      <p:pic>
        <p:nvPicPr>
          <p:cNvPr id="9" name="Imag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7708" y="1407241"/>
            <a:ext cx="2540834" cy="2093211"/>
          </a:xfrm>
          <a:prstGeom prst="rect">
            <a:avLst/>
          </a:prstGeom>
        </p:spPr>
      </p:pic>
      <p:pic>
        <p:nvPicPr>
          <p:cNvPr id="11" name="Image 10"/>
          <p:cNvPicPr>
            <a:picLocks noChangeAspect="1"/>
          </p:cNvPicPr>
          <p:nvPr/>
        </p:nvPicPr>
        <p:blipFill rotWithShape="1">
          <a:blip r:embed="rId5" cstate="print">
            <a:extLst>
              <a:ext uri="{28A0092B-C50C-407E-A947-70E740481C1C}">
                <a14:useLocalDpi xmlns:a14="http://schemas.microsoft.com/office/drawing/2010/main" val="0"/>
              </a:ext>
            </a:extLst>
          </a:blip>
          <a:srcRect l="17092" t="22654" r="20220" b="-4991"/>
          <a:stretch/>
        </p:blipFill>
        <p:spPr>
          <a:xfrm>
            <a:off x="245660" y="3915685"/>
            <a:ext cx="3288145" cy="2429303"/>
          </a:xfrm>
          <a:prstGeom prst="rect">
            <a:avLst/>
          </a:prstGeom>
        </p:spPr>
      </p:pic>
    </p:spTree>
    <p:extLst>
      <p:ext uri="{BB962C8B-B14F-4D97-AF65-F5344CB8AC3E}">
        <p14:creationId xmlns:p14="http://schemas.microsoft.com/office/powerpoint/2010/main" val="18676772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re 1"/>
          <p:cNvSpPr txBox="1">
            <a:spLocks/>
          </p:cNvSpPr>
          <p:nvPr/>
        </p:nvSpPr>
        <p:spPr>
          <a:xfrm>
            <a:off x="1176459" y="142575"/>
            <a:ext cx="9144000" cy="5483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800" dirty="0" smtClean="0"/>
              <a:t>Projets pédagogiques</a:t>
            </a:r>
            <a:endParaRPr lang="fr-FR" sz="2800" dirty="0"/>
          </a:p>
        </p:txBody>
      </p:sp>
      <p:sp>
        <p:nvSpPr>
          <p:cNvPr id="33" name="Titre 1"/>
          <p:cNvSpPr txBox="1">
            <a:spLocks/>
          </p:cNvSpPr>
          <p:nvPr/>
        </p:nvSpPr>
        <p:spPr>
          <a:xfrm>
            <a:off x="-2383901" y="943999"/>
            <a:ext cx="9144000" cy="42770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800" b="1" dirty="0" smtClean="0">
                <a:solidFill>
                  <a:schemeClr val="accent5">
                    <a:lumMod val="50000"/>
                  </a:schemeClr>
                </a:solidFill>
              </a:rPr>
              <a:t>Mes </a:t>
            </a:r>
            <a:r>
              <a:rPr lang="fr-FR" sz="2800" b="1" dirty="0">
                <a:solidFill>
                  <a:schemeClr val="accent5">
                    <a:lumMod val="50000"/>
                  </a:schemeClr>
                </a:solidFill>
              </a:rPr>
              <a:t>projets personnels</a:t>
            </a:r>
          </a:p>
        </p:txBody>
      </p:sp>
      <p:sp>
        <p:nvSpPr>
          <p:cNvPr id="10" name="Rectangle 9"/>
          <p:cNvSpPr/>
          <p:nvPr/>
        </p:nvSpPr>
        <p:spPr>
          <a:xfrm>
            <a:off x="3798089" y="3226106"/>
            <a:ext cx="6942699" cy="1384995"/>
          </a:xfrm>
          <a:prstGeom prst="rect">
            <a:avLst/>
          </a:prstGeom>
        </p:spPr>
        <p:txBody>
          <a:bodyPr wrap="square">
            <a:spAutoFit/>
          </a:bodyPr>
          <a:lstStyle/>
          <a:p>
            <a:r>
              <a:rPr lang="fr-FR" sz="2400" dirty="0"/>
              <a:t>Conception d’une </a:t>
            </a:r>
            <a:r>
              <a:rPr lang="fr-FR" sz="2400" dirty="0" smtClean="0"/>
              <a:t>Pipeline ( Appareil du pression)</a:t>
            </a:r>
            <a:endParaRPr lang="fr-FR" sz="2400" dirty="0"/>
          </a:p>
          <a:p>
            <a:endParaRPr lang="fr-FR" dirty="0"/>
          </a:p>
          <a:p>
            <a:r>
              <a:rPr lang="fr-FR" dirty="0"/>
              <a:t/>
            </a:r>
            <a:br>
              <a:rPr lang="fr-FR" dirty="0"/>
            </a:br>
            <a:endParaRPr lang="fr-FR" sz="2400" dirty="0"/>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541" y="1255595"/>
            <a:ext cx="1833938" cy="4609407"/>
          </a:xfrm>
          <a:prstGeom prst="rect">
            <a:avLst/>
          </a:prstGeom>
        </p:spPr>
      </p:pic>
    </p:spTree>
    <p:extLst>
      <p:ext uri="{BB962C8B-B14F-4D97-AF65-F5344CB8AC3E}">
        <p14:creationId xmlns:p14="http://schemas.microsoft.com/office/powerpoint/2010/main" val="17226139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re 1"/>
          <p:cNvSpPr txBox="1">
            <a:spLocks/>
          </p:cNvSpPr>
          <p:nvPr/>
        </p:nvSpPr>
        <p:spPr>
          <a:xfrm>
            <a:off x="1176459" y="142575"/>
            <a:ext cx="9144000" cy="5483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800" dirty="0" smtClean="0"/>
              <a:t>Projets pédagogiques</a:t>
            </a:r>
            <a:endParaRPr lang="fr-FR" sz="2800" dirty="0"/>
          </a:p>
        </p:txBody>
      </p:sp>
      <p:sp>
        <p:nvSpPr>
          <p:cNvPr id="33" name="Titre 1"/>
          <p:cNvSpPr txBox="1">
            <a:spLocks/>
          </p:cNvSpPr>
          <p:nvPr/>
        </p:nvSpPr>
        <p:spPr>
          <a:xfrm>
            <a:off x="-2383901" y="943999"/>
            <a:ext cx="9144000" cy="42770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800" b="1" dirty="0" smtClean="0">
                <a:solidFill>
                  <a:schemeClr val="accent5">
                    <a:lumMod val="50000"/>
                  </a:schemeClr>
                </a:solidFill>
              </a:rPr>
              <a:t>Mes </a:t>
            </a:r>
            <a:r>
              <a:rPr lang="fr-FR" sz="2800" b="1" dirty="0">
                <a:solidFill>
                  <a:schemeClr val="accent5">
                    <a:lumMod val="50000"/>
                  </a:schemeClr>
                </a:solidFill>
              </a:rPr>
              <a:t>projets personnels</a:t>
            </a:r>
          </a:p>
        </p:txBody>
      </p:sp>
      <p:sp>
        <p:nvSpPr>
          <p:cNvPr id="10" name="Rectangle 9"/>
          <p:cNvSpPr/>
          <p:nvPr/>
        </p:nvSpPr>
        <p:spPr>
          <a:xfrm>
            <a:off x="3635395" y="690974"/>
            <a:ext cx="6942699" cy="1508105"/>
          </a:xfrm>
          <a:prstGeom prst="rect">
            <a:avLst/>
          </a:prstGeom>
        </p:spPr>
        <p:txBody>
          <a:bodyPr wrap="square">
            <a:spAutoFit/>
          </a:bodyPr>
          <a:lstStyle/>
          <a:p>
            <a:pPr algn="ctr"/>
            <a:r>
              <a:rPr lang="fr-FR" sz="3200" dirty="0" smtClean="0">
                <a:solidFill>
                  <a:srgbClr val="FF0000"/>
                </a:solidFill>
              </a:rPr>
              <a:t>Simulation par logiciel </a:t>
            </a:r>
            <a:r>
              <a:rPr lang="fr-FR" sz="3200" dirty="0" err="1" smtClean="0">
                <a:solidFill>
                  <a:srgbClr val="FF0000"/>
                </a:solidFill>
              </a:rPr>
              <a:t>Ansys</a:t>
            </a:r>
            <a:r>
              <a:rPr lang="fr-FR" sz="3200" dirty="0" smtClean="0">
                <a:solidFill>
                  <a:srgbClr val="FF0000"/>
                </a:solidFill>
              </a:rPr>
              <a:t> </a:t>
            </a:r>
            <a:endParaRPr lang="fr-FR" sz="3200" dirty="0">
              <a:solidFill>
                <a:srgbClr val="FF0000"/>
              </a:solidFill>
            </a:endParaRPr>
          </a:p>
          <a:p>
            <a:endParaRPr lang="fr-FR" dirty="0"/>
          </a:p>
          <a:p>
            <a:r>
              <a:rPr lang="fr-FR" dirty="0"/>
              <a:t/>
            </a:r>
            <a:br>
              <a:rPr lang="fr-FR" dirty="0"/>
            </a:br>
            <a:endParaRPr lang="fr-FR" sz="2400"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67" y="4329568"/>
            <a:ext cx="2952592" cy="2330634"/>
          </a:xfrm>
          <a:prstGeom prst="rect">
            <a:avLst/>
          </a:prstGeom>
        </p:spPr>
      </p:pic>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767" y="1429467"/>
            <a:ext cx="3285299" cy="2842337"/>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145" y="4122646"/>
            <a:ext cx="3437979" cy="2537556"/>
          </a:xfrm>
          <a:prstGeom prst="rect">
            <a:avLst/>
          </a:prstGeom>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7821" y="1445026"/>
            <a:ext cx="3455303" cy="2417290"/>
          </a:xfrm>
          <a:prstGeom prst="rect">
            <a:avLst/>
          </a:prstGeom>
        </p:spPr>
      </p:pic>
      <p:pic>
        <p:nvPicPr>
          <p:cNvPr id="7" name="Imag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5906" y="4243978"/>
            <a:ext cx="3252414" cy="2294891"/>
          </a:xfrm>
          <a:prstGeom prst="rect">
            <a:avLst/>
          </a:prstGeom>
        </p:spPr>
      </p:pic>
      <p:pic>
        <p:nvPicPr>
          <p:cNvPr id="8" name="Imag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5906" y="1497823"/>
            <a:ext cx="3331331" cy="2476099"/>
          </a:xfrm>
          <a:prstGeom prst="rect">
            <a:avLst/>
          </a:prstGeom>
        </p:spPr>
      </p:pic>
      <p:sp>
        <p:nvSpPr>
          <p:cNvPr id="9" name="Rectangle 8"/>
          <p:cNvSpPr/>
          <p:nvPr/>
        </p:nvSpPr>
        <p:spPr>
          <a:xfrm>
            <a:off x="3635395" y="1445025"/>
            <a:ext cx="79097" cy="5093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7548147" y="1445025"/>
            <a:ext cx="79097" cy="5093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07181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re 1"/>
          <p:cNvSpPr txBox="1">
            <a:spLocks/>
          </p:cNvSpPr>
          <p:nvPr/>
        </p:nvSpPr>
        <p:spPr>
          <a:xfrm>
            <a:off x="1176459" y="142575"/>
            <a:ext cx="9144000" cy="5483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800" dirty="0" smtClean="0"/>
              <a:t>Projets pédagogiques</a:t>
            </a:r>
            <a:endParaRPr lang="fr-FR" sz="2800" dirty="0"/>
          </a:p>
        </p:txBody>
      </p:sp>
      <p:sp>
        <p:nvSpPr>
          <p:cNvPr id="33" name="Titre 1"/>
          <p:cNvSpPr txBox="1">
            <a:spLocks/>
          </p:cNvSpPr>
          <p:nvPr/>
        </p:nvSpPr>
        <p:spPr>
          <a:xfrm>
            <a:off x="-2383901" y="943999"/>
            <a:ext cx="9144000" cy="42770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800" b="1" dirty="0" smtClean="0">
                <a:solidFill>
                  <a:schemeClr val="accent5">
                    <a:lumMod val="50000"/>
                  </a:schemeClr>
                </a:solidFill>
              </a:rPr>
              <a:t>Mes </a:t>
            </a:r>
            <a:r>
              <a:rPr lang="fr-FR" sz="2800" b="1" dirty="0">
                <a:solidFill>
                  <a:schemeClr val="accent5">
                    <a:lumMod val="50000"/>
                  </a:schemeClr>
                </a:solidFill>
              </a:rPr>
              <a:t>projets personnels</a:t>
            </a:r>
          </a:p>
        </p:txBody>
      </p:sp>
      <p:sp>
        <p:nvSpPr>
          <p:cNvPr id="10" name="Rectangle 9"/>
          <p:cNvSpPr/>
          <p:nvPr/>
        </p:nvSpPr>
        <p:spPr>
          <a:xfrm>
            <a:off x="3635395" y="690974"/>
            <a:ext cx="6942699" cy="1508105"/>
          </a:xfrm>
          <a:prstGeom prst="rect">
            <a:avLst/>
          </a:prstGeom>
        </p:spPr>
        <p:txBody>
          <a:bodyPr wrap="square">
            <a:spAutoFit/>
          </a:bodyPr>
          <a:lstStyle/>
          <a:p>
            <a:pPr algn="ctr"/>
            <a:r>
              <a:rPr lang="fr-FR" sz="3200" dirty="0" smtClean="0">
                <a:solidFill>
                  <a:srgbClr val="FF0000"/>
                </a:solidFill>
              </a:rPr>
              <a:t>Simulation par logiciel SolidWorks </a:t>
            </a:r>
            <a:endParaRPr lang="fr-FR" sz="3200" dirty="0">
              <a:solidFill>
                <a:srgbClr val="FF0000"/>
              </a:solidFill>
            </a:endParaRPr>
          </a:p>
          <a:p>
            <a:endParaRPr lang="fr-FR" dirty="0"/>
          </a:p>
          <a:p>
            <a:r>
              <a:rPr lang="fr-FR" dirty="0"/>
              <a:t/>
            </a:r>
            <a:br>
              <a:rPr lang="fr-FR" dirty="0"/>
            </a:br>
            <a:endParaRPr lang="fr-FR" sz="2400" dirty="0"/>
          </a:p>
        </p:txBody>
      </p:sp>
      <p:sp>
        <p:nvSpPr>
          <p:cNvPr id="9" name="Rectangle 8"/>
          <p:cNvSpPr/>
          <p:nvPr/>
        </p:nvSpPr>
        <p:spPr>
          <a:xfrm>
            <a:off x="4335728" y="1764157"/>
            <a:ext cx="79097" cy="5093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30" y="1556489"/>
            <a:ext cx="4023710" cy="2242413"/>
          </a:xfrm>
          <a:prstGeom prst="rect">
            <a:avLst/>
          </a:prstGeom>
        </p:spPr>
      </p:pic>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5668" y="2747478"/>
            <a:ext cx="3255130" cy="2032267"/>
          </a:xfrm>
          <a:prstGeom prst="rect">
            <a:avLst/>
          </a:prstGeom>
        </p:spPr>
      </p:pic>
      <p:pic>
        <p:nvPicPr>
          <p:cNvPr id="12" name="Imag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8254" y="4336053"/>
            <a:ext cx="3579915" cy="2121898"/>
          </a:xfrm>
          <a:prstGeom prst="rect">
            <a:avLst/>
          </a:prstGeom>
        </p:spPr>
      </p:pic>
      <p:pic>
        <p:nvPicPr>
          <p:cNvPr id="14" name="Image 13"/>
          <p:cNvPicPr>
            <a:picLocks noChangeAspect="1"/>
          </p:cNvPicPr>
          <p:nvPr/>
        </p:nvPicPr>
        <p:blipFill rotWithShape="1">
          <a:blip r:embed="rId5" cstate="print">
            <a:extLst>
              <a:ext uri="{28A0092B-C50C-407E-A947-70E740481C1C}">
                <a14:useLocalDpi xmlns:a14="http://schemas.microsoft.com/office/drawing/2010/main" val="0"/>
              </a:ext>
            </a:extLst>
          </a:blip>
          <a:srcRect l="23239" t="12975" b="22348"/>
          <a:stretch/>
        </p:blipFill>
        <p:spPr>
          <a:xfrm>
            <a:off x="4911548" y="1624728"/>
            <a:ext cx="3217397" cy="2458299"/>
          </a:xfrm>
          <a:prstGeom prst="rect">
            <a:avLst/>
          </a:prstGeom>
        </p:spPr>
      </p:pic>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102" y="4153823"/>
            <a:ext cx="4003197" cy="2156861"/>
          </a:xfrm>
          <a:prstGeom prst="rect">
            <a:avLst/>
          </a:prstGeom>
        </p:spPr>
      </p:pic>
      <p:sp>
        <p:nvSpPr>
          <p:cNvPr id="18" name="Rectangle 17"/>
          <p:cNvSpPr/>
          <p:nvPr/>
        </p:nvSpPr>
        <p:spPr>
          <a:xfrm>
            <a:off x="8298209" y="1764157"/>
            <a:ext cx="79097" cy="5093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76704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re 1"/>
          <p:cNvSpPr txBox="1">
            <a:spLocks/>
          </p:cNvSpPr>
          <p:nvPr/>
        </p:nvSpPr>
        <p:spPr>
          <a:xfrm>
            <a:off x="1176459" y="142575"/>
            <a:ext cx="9144000" cy="5483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800" dirty="0" smtClean="0"/>
              <a:t>Projets pédagogiques</a:t>
            </a:r>
            <a:endParaRPr lang="fr-FR" sz="2800" dirty="0"/>
          </a:p>
        </p:txBody>
      </p:sp>
      <p:sp>
        <p:nvSpPr>
          <p:cNvPr id="33" name="Titre 1"/>
          <p:cNvSpPr txBox="1">
            <a:spLocks/>
          </p:cNvSpPr>
          <p:nvPr/>
        </p:nvSpPr>
        <p:spPr>
          <a:xfrm>
            <a:off x="-2383901" y="943999"/>
            <a:ext cx="9144000" cy="42770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800" b="1" dirty="0" smtClean="0">
                <a:solidFill>
                  <a:schemeClr val="accent5">
                    <a:lumMod val="50000"/>
                  </a:schemeClr>
                </a:solidFill>
              </a:rPr>
              <a:t>Mes </a:t>
            </a:r>
            <a:r>
              <a:rPr lang="fr-FR" sz="2800" b="1" dirty="0">
                <a:solidFill>
                  <a:schemeClr val="accent5">
                    <a:lumMod val="50000"/>
                  </a:schemeClr>
                </a:solidFill>
              </a:rPr>
              <a:t>projets personnels</a:t>
            </a:r>
          </a:p>
        </p:txBody>
      </p:sp>
      <p:sp>
        <p:nvSpPr>
          <p:cNvPr id="10" name="Rectangle 9"/>
          <p:cNvSpPr/>
          <p:nvPr/>
        </p:nvSpPr>
        <p:spPr>
          <a:xfrm>
            <a:off x="5007219" y="1152789"/>
            <a:ext cx="6942699" cy="1508105"/>
          </a:xfrm>
          <a:prstGeom prst="rect">
            <a:avLst/>
          </a:prstGeom>
        </p:spPr>
        <p:txBody>
          <a:bodyPr wrap="square">
            <a:spAutoFit/>
          </a:bodyPr>
          <a:lstStyle/>
          <a:p>
            <a:pPr algn="ctr"/>
            <a:r>
              <a:rPr lang="fr-FR" sz="3200" dirty="0" smtClean="0">
                <a:solidFill>
                  <a:srgbClr val="FF0000"/>
                </a:solidFill>
              </a:rPr>
              <a:t>Simulation </a:t>
            </a:r>
            <a:r>
              <a:rPr lang="fr-FR" sz="3200" dirty="0" smtClean="0">
                <a:solidFill>
                  <a:srgbClr val="FF0000"/>
                </a:solidFill>
              </a:rPr>
              <a:t>par </a:t>
            </a:r>
            <a:r>
              <a:rPr lang="fr-FR" sz="3200" dirty="0">
                <a:solidFill>
                  <a:srgbClr val="FF0000"/>
                </a:solidFill>
              </a:rPr>
              <a:t>logiciel </a:t>
            </a:r>
            <a:r>
              <a:rPr lang="fr-FR" sz="3200" dirty="0" smtClean="0">
                <a:solidFill>
                  <a:srgbClr val="FF0000"/>
                </a:solidFill>
              </a:rPr>
              <a:t>ABAQUS</a:t>
            </a:r>
            <a:endParaRPr lang="fr-FR" sz="3200" dirty="0">
              <a:solidFill>
                <a:srgbClr val="FF0000"/>
              </a:solidFill>
            </a:endParaRPr>
          </a:p>
          <a:p>
            <a:endParaRPr lang="fr-FR" dirty="0"/>
          </a:p>
          <a:p>
            <a:r>
              <a:rPr lang="fr-FR" dirty="0"/>
              <a:t/>
            </a:r>
            <a:br>
              <a:rPr lang="fr-FR" dirty="0"/>
            </a:br>
            <a:endParaRPr lang="fr-FR" sz="2400" dirty="0"/>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727" y="1682667"/>
            <a:ext cx="4526573" cy="2125057"/>
          </a:xfrm>
          <a:prstGeom prst="rect">
            <a:avLst/>
          </a:prstGeom>
        </p:spPr>
      </p:pic>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9247" y="2258057"/>
            <a:ext cx="6298645" cy="3099333"/>
          </a:xfrm>
          <a:prstGeom prst="rect">
            <a:avLst/>
          </a:prstGeom>
        </p:spPr>
      </p:pic>
      <p:pic>
        <p:nvPicPr>
          <p:cNvPr id="5" name="Imag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4726" y="4118687"/>
            <a:ext cx="4526573" cy="2342603"/>
          </a:xfrm>
          <a:prstGeom prst="rect">
            <a:avLst/>
          </a:prstGeom>
        </p:spPr>
      </p:pic>
    </p:spTree>
    <p:extLst>
      <p:ext uri="{BB962C8B-B14F-4D97-AF65-F5344CB8AC3E}">
        <p14:creationId xmlns:p14="http://schemas.microsoft.com/office/powerpoint/2010/main" val="1372860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re 1"/>
          <p:cNvSpPr txBox="1">
            <a:spLocks/>
          </p:cNvSpPr>
          <p:nvPr/>
        </p:nvSpPr>
        <p:spPr>
          <a:xfrm>
            <a:off x="1176459" y="142575"/>
            <a:ext cx="9144000" cy="5483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800" dirty="0" smtClean="0"/>
              <a:t>Projets pédagogiques</a:t>
            </a:r>
            <a:endParaRPr lang="fr-FR" sz="2800" dirty="0"/>
          </a:p>
        </p:txBody>
      </p:sp>
      <p:sp>
        <p:nvSpPr>
          <p:cNvPr id="33" name="Titre 1"/>
          <p:cNvSpPr txBox="1">
            <a:spLocks/>
          </p:cNvSpPr>
          <p:nvPr/>
        </p:nvSpPr>
        <p:spPr>
          <a:xfrm>
            <a:off x="-2383901" y="943999"/>
            <a:ext cx="9144000" cy="42770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800" b="1" dirty="0" smtClean="0">
                <a:solidFill>
                  <a:schemeClr val="accent5">
                    <a:lumMod val="50000"/>
                  </a:schemeClr>
                </a:solidFill>
              </a:rPr>
              <a:t>Mes </a:t>
            </a:r>
            <a:r>
              <a:rPr lang="fr-FR" sz="2800" b="1" dirty="0">
                <a:solidFill>
                  <a:schemeClr val="accent5">
                    <a:lumMod val="50000"/>
                  </a:schemeClr>
                </a:solidFill>
              </a:rPr>
              <a:t>projets personnels</a:t>
            </a:r>
          </a:p>
        </p:txBody>
      </p:sp>
      <p:sp>
        <p:nvSpPr>
          <p:cNvPr id="10" name="Rectangle 9"/>
          <p:cNvSpPr/>
          <p:nvPr/>
        </p:nvSpPr>
        <p:spPr>
          <a:xfrm>
            <a:off x="4503491" y="1371703"/>
            <a:ext cx="6942699" cy="1508105"/>
          </a:xfrm>
          <a:prstGeom prst="rect">
            <a:avLst/>
          </a:prstGeom>
        </p:spPr>
        <p:txBody>
          <a:bodyPr wrap="square">
            <a:spAutoFit/>
          </a:bodyPr>
          <a:lstStyle/>
          <a:p>
            <a:pPr algn="ctr"/>
            <a:r>
              <a:rPr lang="fr-FR" sz="3200" dirty="0" smtClean="0">
                <a:solidFill>
                  <a:srgbClr val="FF0000"/>
                </a:solidFill>
              </a:rPr>
              <a:t>Calcul RDM par logiciel RDM 6</a:t>
            </a:r>
            <a:endParaRPr lang="fr-FR" sz="3200" dirty="0">
              <a:solidFill>
                <a:srgbClr val="FF0000"/>
              </a:solidFill>
            </a:endParaRPr>
          </a:p>
          <a:p>
            <a:endParaRPr lang="fr-FR" dirty="0"/>
          </a:p>
          <a:p>
            <a:r>
              <a:rPr lang="fr-FR" dirty="0"/>
              <a:t/>
            </a:r>
            <a:br>
              <a:rPr lang="fr-FR" dirty="0"/>
            </a:br>
            <a:endParaRPr lang="fr-FR" sz="2400"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269" y="2306471"/>
            <a:ext cx="6556572" cy="3545709"/>
          </a:xfrm>
          <a:prstGeom prst="rect">
            <a:avLst/>
          </a:prstGeom>
        </p:spPr>
      </p:pic>
    </p:spTree>
    <p:extLst>
      <p:ext uri="{BB962C8B-B14F-4D97-AF65-F5344CB8AC3E}">
        <p14:creationId xmlns:p14="http://schemas.microsoft.com/office/powerpoint/2010/main" val="39495711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object 68"/>
          <p:cNvSpPr/>
          <p:nvPr/>
        </p:nvSpPr>
        <p:spPr>
          <a:xfrm>
            <a:off x="995605" y="2661193"/>
            <a:ext cx="2018030" cy="238125"/>
          </a:xfrm>
          <a:custGeom>
            <a:avLst/>
            <a:gdLst/>
            <a:ahLst/>
            <a:cxnLst/>
            <a:rect l="l" t="t" r="r" b="b"/>
            <a:pathLst>
              <a:path w="2018029" h="238125">
                <a:moveTo>
                  <a:pt x="1992839" y="237924"/>
                </a:moveTo>
                <a:lnTo>
                  <a:pt x="24764" y="237924"/>
                </a:lnTo>
                <a:lnTo>
                  <a:pt x="21122" y="237200"/>
                </a:lnTo>
                <a:lnTo>
                  <a:pt x="0" y="213159"/>
                </a:lnTo>
                <a:lnTo>
                  <a:pt x="0" y="209374"/>
                </a:lnTo>
                <a:lnTo>
                  <a:pt x="0" y="24764"/>
                </a:lnTo>
                <a:lnTo>
                  <a:pt x="24764" y="0"/>
                </a:lnTo>
                <a:lnTo>
                  <a:pt x="1992839" y="0"/>
                </a:lnTo>
                <a:lnTo>
                  <a:pt x="2017604" y="24764"/>
                </a:lnTo>
                <a:lnTo>
                  <a:pt x="2017604" y="213159"/>
                </a:lnTo>
                <a:lnTo>
                  <a:pt x="1996481" y="237200"/>
                </a:lnTo>
                <a:lnTo>
                  <a:pt x="1992839" y="237924"/>
                </a:lnTo>
                <a:close/>
              </a:path>
            </a:pathLst>
          </a:custGeom>
          <a:solidFill>
            <a:srgbClr val="2E62A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Text" lastClr="000000"/>
              </a:solidFill>
              <a:effectLst/>
              <a:uLnTx/>
              <a:uFillTx/>
            </a:endParaRPr>
          </a:p>
        </p:txBody>
      </p:sp>
      <p:sp>
        <p:nvSpPr>
          <p:cNvPr id="2" name="Titre 1"/>
          <p:cNvSpPr>
            <a:spLocks noGrp="1"/>
          </p:cNvSpPr>
          <p:nvPr>
            <p:ph type="title"/>
          </p:nvPr>
        </p:nvSpPr>
        <p:spPr>
          <a:xfrm>
            <a:off x="809625" y="279400"/>
            <a:ext cx="10515600" cy="677863"/>
          </a:xfrm>
        </p:spPr>
        <p:txBody>
          <a:bodyPr>
            <a:normAutofit fontScale="90000"/>
          </a:bodyPr>
          <a:lstStyle/>
          <a:p>
            <a:pPr algn="ctr"/>
            <a:r>
              <a:rPr lang="fr-FR" dirty="0" err="1" smtClean="0"/>
              <a:t>compétance</a:t>
            </a:r>
            <a:endParaRPr lang="fr-FR" dirty="0"/>
          </a:p>
        </p:txBody>
      </p:sp>
      <p:sp>
        <p:nvSpPr>
          <p:cNvPr id="25" name="object 64"/>
          <p:cNvSpPr/>
          <p:nvPr/>
        </p:nvSpPr>
        <p:spPr>
          <a:xfrm>
            <a:off x="995605" y="2071139"/>
            <a:ext cx="1409065" cy="238125"/>
          </a:xfrm>
          <a:custGeom>
            <a:avLst/>
            <a:gdLst/>
            <a:ahLst/>
            <a:cxnLst/>
            <a:rect l="l" t="t" r="r" b="b"/>
            <a:pathLst>
              <a:path w="1409065" h="238125">
                <a:moveTo>
                  <a:pt x="1383751" y="237924"/>
                </a:moveTo>
                <a:lnTo>
                  <a:pt x="24764" y="237924"/>
                </a:lnTo>
                <a:lnTo>
                  <a:pt x="21122" y="237200"/>
                </a:lnTo>
                <a:lnTo>
                  <a:pt x="0" y="213159"/>
                </a:lnTo>
                <a:lnTo>
                  <a:pt x="0" y="209374"/>
                </a:lnTo>
                <a:lnTo>
                  <a:pt x="0" y="24764"/>
                </a:lnTo>
                <a:lnTo>
                  <a:pt x="24764" y="0"/>
                </a:lnTo>
                <a:lnTo>
                  <a:pt x="1383751" y="0"/>
                </a:lnTo>
                <a:lnTo>
                  <a:pt x="1408516" y="24764"/>
                </a:lnTo>
                <a:lnTo>
                  <a:pt x="1408516" y="213159"/>
                </a:lnTo>
                <a:lnTo>
                  <a:pt x="1387393" y="237200"/>
                </a:lnTo>
                <a:lnTo>
                  <a:pt x="1383751" y="237924"/>
                </a:lnTo>
                <a:close/>
              </a:path>
            </a:pathLst>
          </a:custGeom>
          <a:solidFill>
            <a:srgbClr val="2E62A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Text" lastClr="000000"/>
              </a:solidFill>
              <a:effectLst/>
              <a:uLnTx/>
              <a:uFillTx/>
            </a:endParaRPr>
          </a:p>
        </p:txBody>
      </p:sp>
      <p:sp>
        <p:nvSpPr>
          <p:cNvPr id="26" name="object 65"/>
          <p:cNvSpPr txBox="1"/>
          <p:nvPr/>
        </p:nvSpPr>
        <p:spPr>
          <a:xfrm>
            <a:off x="982905" y="1810997"/>
            <a:ext cx="1993860" cy="435376"/>
          </a:xfrm>
          <a:prstGeom prst="rect">
            <a:avLst/>
          </a:prstGeom>
        </p:spPr>
        <p:txBody>
          <a:bodyPr vert="horz" wrap="square" lIns="0" tIns="12065" rIns="0" bIns="0" rtlCol="0">
            <a:spAutoFit/>
          </a:bodyPr>
          <a:lstStyle/>
          <a:p>
            <a:pPr marL="12700">
              <a:spcBef>
                <a:spcPts val="95"/>
              </a:spcBef>
            </a:pPr>
            <a:r>
              <a:rPr lang="fr-FR" sz="1200" b="1" kern="0" spc="-10" dirty="0">
                <a:solidFill>
                  <a:srgbClr val="2E62A6"/>
                </a:solidFill>
                <a:latin typeface="Tahoma"/>
                <a:cs typeface="Tahoma"/>
              </a:rPr>
              <a:t>Compétences Techniques</a:t>
            </a:r>
            <a:endParaRPr lang="fr-FR" sz="1200" kern="0" dirty="0">
              <a:solidFill>
                <a:sysClr val="windowText" lastClr="000000"/>
              </a:solidFill>
              <a:latin typeface="Tahoma"/>
              <a:cs typeface="Tahoma"/>
            </a:endParaRPr>
          </a:p>
          <a:p>
            <a:pPr marL="59690">
              <a:spcBef>
                <a:spcPts val="910"/>
              </a:spcBef>
            </a:pPr>
            <a:r>
              <a:rPr lang="fr-FR" sz="800" b="1" kern="0" dirty="0">
                <a:solidFill>
                  <a:srgbClr val="FFFFFF"/>
                </a:solidFill>
                <a:latin typeface="Tahoma"/>
                <a:cs typeface="Tahoma"/>
              </a:rPr>
              <a:t>Management</a:t>
            </a:r>
            <a:r>
              <a:rPr lang="fr-FR" sz="800" b="1" kern="0" spc="-20" dirty="0">
                <a:solidFill>
                  <a:srgbClr val="FFFFFF"/>
                </a:solidFill>
                <a:latin typeface="Tahoma"/>
                <a:cs typeface="Tahoma"/>
              </a:rPr>
              <a:t> </a:t>
            </a:r>
            <a:r>
              <a:rPr lang="fr-FR" sz="800" b="1" kern="0" dirty="0">
                <a:solidFill>
                  <a:srgbClr val="FFFFFF"/>
                </a:solidFill>
                <a:latin typeface="Tahoma"/>
                <a:cs typeface="Tahoma"/>
              </a:rPr>
              <a:t>de</a:t>
            </a:r>
            <a:r>
              <a:rPr lang="fr-FR" sz="800" b="1" kern="0" spc="-20" dirty="0">
                <a:solidFill>
                  <a:srgbClr val="FFFFFF"/>
                </a:solidFill>
                <a:latin typeface="Tahoma"/>
                <a:cs typeface="Tahoma"/>
              </a:rPr>
              <a:t> </a:t>
            </a:r>
            <a:r>
              <a:rPr lang="fr-FR" sz="800" b="1" kern="0" dirty="0">
                <a:solidFill>
                  <a:srgbClr val="FFFFFF"/>
                </a:solidFill>
                <a:latin typeface="Tahoma"/>
                <a:cs typeface="Tahoma"/>
              </a:rPr>
              <a:t>la</a:t>
            </a:r>
            <a:r>
              <a:rPr lang="fr-FR" sz="800" b="1" kern="0" spc="-20" dirty="0">
                <a:solidFill>
                  <a:srgbClr val="FFFFFF"/>
                </a:solidFill>
                <a:latin typeface="Tahoma"/>
                <a:cs typeface="Tahoma"/>
              </a:rPr>
              <a:t> </a:t>
            </a:r>
            <a:r>
              <a:rPr lang="fr-FR" sz="800" b="1" kern="0" spc="-10" dirty="0">
                <a:solidFill>
                  <a:srgbClr val="FFFFFF"/>
                </a:solidFill>
                <a:latin typeface="Tahoma"/>
                <a:cs typeface="Tahoma"/>
              </a:rPr>
              <a:t>qualité</a:t>
            </a:r>
            <a:endParaRPr lang="fr-FR" sz="800" kern="0" dirty="0">
              <a:solidFill>
                <a:sysClr val="windowText" lastClr="000000"/>
              </a:solidFill>
              <a:latin typeface="Tahoma"/>
              <a:cs typeface="Tahoma"/>
            </a:endParaRPr>
          </a:p>
        </p:txBody>
      </p:sp>
      <p:sp>
        <p:nvSpPr>
          <p:cNvPr id="27" name="object 66"/>
          <p:cNvSpPr/>
          <p:nvPr/>
        </p:nvSpPr>
        <p:spPr>
          <a:xfrm>
            <a:off x="995605" y="2366166"/>
            <a:ext cx="1237615" cy="238125"/>
          </a:xfrm>
          <a:custGeom>
            <a:avLst/>
            <a:gdLst/>
            <a:ahLst/>
            <a:cxnLst/>
            <a:rect l="l" t="t" r="r" b="b"/>
            <a:pathLst>
              <a:path w="1237615" h="238125">
                <a:moveTo>
                  <a:pt x="1212445" y="237924"/>
                </a:moveTo>
                <a:lnTo>
                  <a:pt x="24764" y="237924"/>
                </a:lnTo>
                <a:lnTo>
                  <a:pt x="21122" y="237200"/>
                </a:lnTo>
                <a:lnTo>
                  <a:pt x="0" y="213160"/>
                </a:lnTo>
                <a:lnTo>
                  <a:pt x="0" y="209374"/>
                </a:lnTo>
                <a:lnTo>
                  <a:pt x="0" y="24764"/>
                </a:lnTo>
                <a:lnTo>
                  <a:pt x="24764" y="0"/>
                </a:lnTo>
                <a:lnTo>
                  <a:pt x="1212445" y="0"/>
                </a:lnTo>
                <a:lnTo>
                  <a:pt x="1237210" y="24764"/>
                </a:lnTo>
                <a:lnTo>
                  <a:pt x="1237210" y="213160"/>
                </a:lnTo>
                <a:lnTo>
                  <a:pt x="1216087" y="237200"/>
                </a:lnTo>
                <a:lnTo>
                  <a:pt x="1212445" y="237924"/>
                </a:lnTo>
                <a:close/>
              </a:path>
            </a:pathLst>
          </a:custGeom>
          <a:solidFill>
            <a:srgbClr val="2E62A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Text" lastClr="000000"/>
              </a:solidFill>
              <a:effectLst/>
              <a:uLnTx/>
              <a:uFillTx/>
            </a:endParaRPr>
          </a:p>
        </p:txBody>
      </p:sp>
      <p:sp>
        <p:nvSpPr>
          <p:cNvPr id="28" name="object 67"/>
          <p:cNvSpPr txBox="1"/>
          <p:nvPr/>
        </p:nvSpPr>
        <p:spPr>
          <a:xfrm>
            <a:off x="1030490" y="2401051"/>
            <a:ext cx="1166495" cy="151130"/>
          </a:xfrm>
          <a:prstGeom prst="rect">
            <a:avLst/>
          </a:prstGeom>
        </p:spPr>
        <p:txBody>
          <a:bodyPr vert="horz" wrap="square" lIns="0" tIns="15875" rIns="0" bIns="0" rtlCol="0">
            <a:spAutoFit/>
          </a:bodyPr>
          <a:lstStyle/>
          <a:p>
            <a:pPr marL="12700">
              <a:spcBef>
                <a:spcPts val="125"/>
              </a:spcBef>
            </a:pPr>
            <a:r>
              <a:rPr lang="fr-FR" sz="800" b="1" kern="0" dirty="0">
                <a:solidFill>
                  <a:srgbClr val="FFFFFF"/>
                </a:solidFill>
                <a:latin typeface="Tahoma"/>
                <a:cs typeface="Tahoma"/>
              </a:rPr>
              <a:t>Gestion</a:t>
            </a:r>
            <a:r>
              <a:rPr lang="fr-FR" sz="800" b="1" kern="0" spc="5" dirty="0">
                <a:solidFill>
                  <a:srgbClr val="FFFFFF"/>
                </a:solidFill>
                <a:latin typeface="Tahoma"/>
                <a:cs typeface="Tahoma"/>
              </a:rPr>
              <a:t> </a:t>
            </a:r>
            <a:r>
              <a:rPr lang="fr-FR" sz="800" b="1" kern="0" dirty="0">
                <a:solidFill>
                  <a:srgbClr val="FFFFFF"/>
                </a:solidFill>
                <a:latin typeface="Tahoma"/>
                <a:cs typeface="Tahoma"/>
              </a:rPr>
              <a:t>de</a:t>
            </a:r>
            <a:r>
              <a:rPr lang="fr-FR" sz="800" b="1" kern="0" spc="5" dirty="0">
                <a:solidFill>
                  <a:srgbClr val="FFFFFF"/>
                </a:solidFill>
                <a:latin typeface="Tahoma"/>
                <a:cs typeface="Tahoma"/>
              </a:rPr>
              <a:t> </a:t>
            </a:r>
            <a:r>
              <a:rPr lang="fr-FR" sz="800" b="1" kern="0" spc="-10" dirty="0">
                <a:solidFill>
                  <a:srgbClr val="FFFFFF"/>
                </a:solidFill>
                <a:latin typeface="Tahoma"/>
                <a:cs typeface="Tahoma"/>
              </a:rPr>
              <a:t>Production</a:t>
            </a:r>
            <a:endParaRPr lang="fr-FR" sz="800" kern="0" dirty="0">
              <a:solidFill>
                <a:sysClr val="windowText" lastClr="000000"/>
              </a:solidFill>
              <a:latin typeface="Tahoma"/>
              <a:cs typeface="Tahoma"/>
            </a:endParaRPr>
          </a:p>
        </p:txBody>
      </p:sp>
      <p:sp>
        <p:nvSpPr>
          <p:cNvPr id="29" name="object 69"/>
          <p:cNvSpPr txBox="1"/>
          <p:nvPr/>
        </p:nvSpPr>
        <p:spPr>
          <a:xfrm>
            <a:off x="1030490" y="2696078"/>
            <a:ext cx="1946275" cy="151130"/>
          </a:xfrm>
          <a:prstGeom prst="rect">
            <a:avLst/>
          </a:prstGeom>
        </p:spPr>
        <p:txBody>
          <a:bodyPr vert="horz" wrap="square" lIns="0" tIns="15875" rIns="0" bIns="0" rtlCol="0">
            <a:spAutoFit/>
          </a:bodyPr>
          <a:lstStyle/>
          <a:p>
            <a:pPr marL="12700">
              <a:spcBef>
                <a:spcPts val="125"/>
              </a:spcBef>
            </a:pPr>
            <a:r>
              <a:rPr lang="fr-FR" sz="800" b="1" kern="0" dirty="0">
                <a:solidFill>
                  <a:srgbClr val="FFFFFF"/>
                </a:solidFill>
                <a:latin typeface="Tahoma"/>
                <a:cs typeface="Tahoma"/>
              </a:rPr>
              <a:t>Conception et</a:t>
            </a:r>
            <a:r>
              <a:rPr lang="fr-FR" sz="800" b="1" kern="0" spc="5" dirty="0">
                <a:solidFill>
                  <a:srgbClr val="FFFFFF"/>
                </a:solidFill>
                <a:latin typeface="Tahoma"/>
                <a:cs typeface="Tahoma"/>
              </a:rPr>
              <a:t> </a:t>
            </a:r>
            <a:r>
              <a:rPr lang="fr-FR" sz="800" b="1" kern="0" dirty="0">
                <a:solidFill>
                  <a:srgbClr val="FFFFFF"/>
                </a:solidFill>
                <a:latin typeface="Tahoma"/>
                <a:cs typeface="Tahoma"/>
              </a:rPr>
              <a:t>Fabrication </a:t>
            </a:r>
            <a:r>
              <a:rPr lang="fr-FR" sz="800" b="1" kern="0" spc="-10" dirty="0">
                <a:solidFill>
                  <a:srgbClr val="FFFFFF"/>
                </a:solidFill>
                <a:latin typeface="Tahoma"/>
                <a:cs typeface="Tahoma"/>
              </a:rPr>
              <a:t>Mécanique</a:t>
            </a:r>
            <a:endParaRPr lang="fr-FR" sz="800" kern="0" dirty="0">
              <a:solidFill>
                <a:sysClr val="windowText" lastClr="000000"/>
              </a:solidFill>
              <a:latin typeface="Tahoma"/>
              <a:cs typeface="Tahoma"/>
            </a:endParaRPr>
          </a:p>
        </p:txBody>
      </p:sp>
      <p:sp>
        <p:nvSpPr>
          <p:cNvPr id="30" name="object 70"/>
          <p:cNvSpPr/>
          <p:nvPr/>
        </p:nvSpPr>
        <p:spPr>
          <a:xfrm>
            <a:off x="995605" y="2956220"/>
            <a:ext cx="1770380" cy="238125"/>
          </a:xfrm>
          <a:custGeom>
            <a:avLst/>
            <a:gdLst/>
            <a:ahLst/>
            <a:cxnLst/>
            <a:rect l="l" t="t" r="r" b="b"/>
            <a:pathLst>
              <a:path w="1770379" h="238125">
                <a:moveTo>
                  <a:pt x="1745397" y="237924"/>
                </a:moveTo>
                <a:lnTo>
                  <a:pt x="24764" y="237924"/>
                </a:lnTo>
                <a:lnTo>
                  <a:pt x="21122" y="237200"/>
                </a:lnTo>
                <a:lnTo>
                  <a:pt x="0" y="213159"/>
                </a:lnTo>
                <a:lnTo>
                  <a:pt x="0" y="209374"/>
                </a:lnTo>
                <a:lnTo>
                  <a:pt x="0" y="24764"/>
                </a:lnTo>
                <a:lnTo>
                  <a:pt x="24764" y="0"/>
                </a:lnTo>
                <a:lnTo>
                  <a:pt x="1745397" y="0"/>
                </a:lnTo>
                <a:lnTo>
                  <a:pt x="1770162" y="24764"/>
                </a:lnTo>
                <a:lnTo>
                  <a:pt x="1770162" y="213159"/>
                </a:lnTo>
                <a:lnTo>
                  <a:pt x="1749039" y="237200"/>
                </a:lnTo>
                <a:lnTo>
                  <a:pt x="1745397" y="237924"/>
                </a:lnTo>
                <a:close/>
              </a:path>
            </a:pathLst>
          </a:custGeom>
          <a:solidFill>
            <a:srgbClr val="2E62A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Text" lastClr="000000"/>
              </a:solidFill>
              <a:effectLst/>
              <a:uLnTx/>
              <a:uFillTx/>
            </a:endParaRPr>
          </a:p>
        </p:txBody>
      </p:sp>
      <p:sp>
        <p:nvSpPr>
          <p:cNvPr id="31" name="object 71"/>
          <p:cNvSpPr txBox="1"/>
          <p:nvPr/>
        </p:nvSpPr>
        <p:spPr>
          <a:xfrm>
            <a:off x="1030490" y="2991105"/>
            <a:ext cx="1701164" cy="151130"/>
          </a:xfrm>
          <a:prstGeom prst="rect">
            <a:avLst/>
          </a:prstGeom>
        </p:spPr>
        <p:txBody>
          <a:bodyPr vert="horz" wrap="square" lIns="0" tIns="15875" rIns="0" bIns="0" rtlCol="0">
            <a:spAutoFit/>
          </a:bodyPr>
          <a:lstStyle/>
          <a:p>
            <a:pPr marL="12700">
              <a:spcBef>
                <a:spcPts val="125"/>
              </a:spcBef>
            </a:pPr>
            <a:r>
              <a:rPr lang="fr-FR" sz="800" b="1" kern="0" dirty="0">
                <a:solidFill>
                  <a:srgbClr val="FFFFFF"/>
                </a:solidFill>
                <a:latin typeface="Tahoma"/>
                <a:cs typeface="Tahoma"/>
              </a:rPr>
              <a:t>Dimensionnement</a:t>
            </a:r>
            <a:r>
              <a:rPr lang="fr-FR" sz="800" b="1" kern="0" spc="-15" dirty="0">
                <a:solidFill>
                  <a:srgbClr val="FFFFFF"/>
                </a:solidFill>
                <a:latin typeface="Tahoma"/>
                <a:cs typeface="Tahoma"/>
              </a:rPr>
              <a:t> </a:t>
            </a:r>
            <a:r>
              <a:rPr lang="fr-FR" sz="800" b="1" kern="0" dirty="0">
                <a:solidFill>
                  <a:srgbClr val="FFFFFF"/>
                </a:solidFill>
                <a:latin typeface="Tahoma"/>
                <a:cs typeface="Tahoma"/>
              </a:rPr>
              <a:t>et</a:t>
            </a:r>
            <a:r>
              <a:rPr lang="fr-FR" sz="800" b="1" kern="0" spc="-15" dirty="0">
                <a:solidFill>
                  <a:srgbClr val="FFFFFF"/>
                </a:solidFill>
                <a:latin typeface="Tahoma"/>
                <a:cs typeface="Tahoma"/>
              </a:rPr>
              <a:t> </a:t>
            </a:r>
            <a:r>
              <a:rPr lang="fr-FR" sz="800" b="1" kern="0" dirty="0">
                <a:solidFill>
                  <a:srgbClr val="FFFFFF"/>
                </a:solidFill>
                <a:latin typeface="Tahoma"/>
                <a:cs typeface="Tahoma"/>
              </a:rPr>
              <a:t>Calcul</a:t>
            </a:r>
            <a:r>
              <a:rPr lang="fr-FR" sz="800" b="1" kern="0" spc="-10" dirty="0">
                <a:solidFill>
                  <a:srgbClr val="FFFFFF"/>
                </a:solidFill>
                <a:latin typeface="Tahoma"/>
                <a:cs typeface="Tahoma"/>
              </a:rPr>
              <a:t> </a:t>
            </a:r>
            <a:r>
              <a:rPr lang="fr-FR" sz="800" b="1" kern="0" spc="-25" dirty="0">
                <a:solidFill>
                  <a:srgbClr val="FFFFFF"/>
                </a:solidFill>
                <a:latin typeface="Tahoma"/>
                <a:cs typeface="Tahoma"/>
              </a:rPr>
              <a:t>RDM</a:t>
            </a:r>
            <a:endParaRPr lang="fr-FR" sz="800" kern="0" dirty="0">
              <a:solidFill>
                <a:sysClr val="windowText" lastClr="000000"/>
              </a:solidFill>
              <a:latin typeface="Tahoma"/>
              <a:cs typeface="Tahoma"/>
            </a:endParaRPr>
          </a:p>
        </p:txBody>
      </p:sp>
      <p:sp>
        <p:nvSpPr>
          <p:cNvPr id="32" name="object 72"/>
          <p:cNvSpPr/>
          <p:nvPr/>
        </p:nvSpPr>
        <p:spPr>
          <a:xfrm>
            <a:off x="6177205" y="2162926"/>
            <a:ext cx="666750" cy="238125"/>
          </a:xfrm>
          <a:custGeom>
            <a:avLst/>
            <a:gdLst/>
            <a:ahLst/>
            <a:cxnLst/>
            <a:rect l="l" t="t" r="r" b="b"/>
            <a:pathLst>
              <a:path w="666750" h="238125">
                <a:moveTo>
                  <a:pt x="641425" y="237924"/>
                </a:moveTo>
                <a:lnTo>
                  <a:pt x="24764" y="237924"/>
                </a:lnTo>
                <a:lnTo>
                  <a:pt x="21122" y="237199"/>
                </a:lnTo>
                <a:lnTo>
                  <a:pt x="0" y="213159"/>
                </a:lnTo>
                <a:lnTo>
                  <a:pt x="0" y="209374"/>
                </a:lnTo>
                <a:lnTo>
                  <a:pt x="0" y="24764"/>
                </a:lnTo>
                <a:lnTo>
                  <a:pt x="24764" y="0"/>
                </a:lnTo>
                <a:lnTo>
                  <a:pt x="641425" y="0"/>
                </a:lnTo>
                <a:lnTo>
                  <a:pt x="666190" y="24764"/>
                </a:lnTo>
                <a:lnTo>
                  <a:pt x="666190" y="213159"/>
                </a:lnTo>
                <a:lnTo>
                  <a:pt x="645067" y="237199"/>
                </a:lnTo>
                <a:lnTo>
                  <a:pt x="641425" y="237924"/>
                </a:lnTo>
                <a:close/>
              </a:path>
            </a:pathLst>
          </a:custGeom>
          <a:solidFill>
            <a:srgbClr val="2E62A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Text" lastClr="000000"/>
              </a:solidFill>
              <a:effectLst/>
              <a:uLnTx/>
              <a:uFillTx/>
            </a:endParaRPr>
          </a:p>
        </p:txBody>
      </p:sp>
      <p:sp>
        <p:nvSpPr>
          <p:cNvPr id="33" name="object 73"/>
          <p:cNvSpPr/>
          <p:nvPr/>
        </p:nvSpPr>
        <p:spPr>
          <a:xfrm>
            <a:off x="6900497" y="2162926"/>
            <a:ext cx="419100" cy="238125"/>
          </a:xfrm>
          <a:custGeom>
            <a:avLst/>
            <a:gdLst/>
            <a:ahLst/>
            <a:cxnLst/>
            <a:rect l="l" t="t" r="r" b="b"/>
            <a:pathLst>
              <a:path w="419100" h="238125">
                <a:moveTo>
                  <a:pt x="393983" y="237924"/>
                </a:moveTo>
                <a:lnTo>
                  <a:pt x="24764" y="237924"/>
                </a:lnTo>
                <a:lnTo>
                  <a:pt x="21122" y="237199"/>
                </a:lnTo>
                <a:lnTo>
                  <a:pt x="0" y="213159"/>
                </a:lnTo>
                <a:lnTo>
                  <a:pt x="0" y="209374"/>
                </a:lnTo>
                <a:lnTo>
                  <a:pt x="0" y="24764"/>
                </a:lnTo>
                <a:lnTo>
                  <a:pt x="24764" y="0"/>
                </a:lnTo>
                <a:lnTo>
                  <a:pt x="393983" y="0"/>
                </a:lnTo>
                <a:lnTo>
                  <a:pt x="418748" y="24764"/>
                </a:lnTo>
                <a:lnTo>
                  <a:pt x="418748" y="213159"/>
                </a:lnTo>
                <a:lnTo>
                  <a:pt x="397625" y="237199"/>
                </a:lnTo>
                <a:lnTo>
                  <a:pt x="393983" y="237924"/>
                </a:lnTo>
                <a:close/>
              </a:path>
            </a:pathLst>
          </a:custGeom>
          <a:solidFill>
            <a:srgbClr val="2E62A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Text" lastClr="000000"/>
              </a:solidFill>
              <a:effectLst/>
              <a:uLnTx/>
              <a:uFillTx/>
            </a:endParaRPr>
          </a:p>
        </p:txBody>
      </p:sp>
      <p:sp>
        <p:nvSpPr>
          <p:cNvPr id="34" name="object 74"/>
          <p:cNvSpPr/>
          <p:nvPr/>
        </p:nvSpPr>
        <p:spPr>
          <a:xfrm>
            <a:off x="7376347" y="2162926"/>
            <a:ext cx="542925" cy="238125"/>
          </a:xfrm>
          <a:custGeom>
            <a:avLst/>
            <a:gdLst/>
            <a:ahLst/>
            <a:cxnLst/>
            <a:rect l="l" t="t" r="r" b="b"/>
            <a:pathLst>
              <a:path w="542925" h="238125">
                <a:moveTo>
                  <a:pt x="517704" y="237924"/>
                </a:moveTo>
                <a:lnTo>
                  <a:pt x="24765" y="237924"/>
                </a:lnTo>
                <a:lnTo>
                  <a:pt x="21123" y="237199"/>
                </a:lnTo>
                <a:lnTo>
                  <a:pt x="0" y="213159"/>
                </a:lnTo>
                <a:lnTo>
                  <a:pt x="0" y="209374"/>
                </a:lnTo>
                <a:lnTo>
                  <a:pt x="0" y="24764"/>
                </a:lnTo>
                <a:lnTo>
                  <a:pt x="24765" y="0"/>
                </a:lnTo>
                <a:lnTo>
                  <a:pt x="517704" y="0"/>
                </a:lnTo>
                <a:lnTo>
                  <a:pt x="542469" y="24764"/>
                </a:lnTo>
                <a:lnTo>
                  <a:pt x="542469" y="213159"/>
                </a:lnTo>
                <a:lnTo>
                  <a:pt x="521345" y="237199"/>
                </a:lnTo>
                <a:lnTo>
                  <a:pt x="517704" y="237924"/>
                </a:lnTo>
                <a:close/>
              </a:path>
            </a:pathLst>
          </a:custGeom>
          <a:solidFill>
            <a:srgbClr val="2E62A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Text" lastClr="000000"/>
              </a:solidFill>
              <a:effectLst/>
              <a:uLnTx/>
              <a:uFillTx/>
            </a:endParaRPr>
          </a:p>
        </p:txBody>
      </p:sp>
      <p:sp>
        <p:nvSpPr>
          <p:cNvPr id="35" name="object 75"/>
          <p:cNvSpPr txBox="1"/>
          <p:nvPr/>
        </p:nvSpPr>
        <p:spPr>
          <a:xfrm>
            <a:off x="6072987" y="1903180"/>
            <a:ext cx="2452446" cy="196849"/>
          </a:xfrm>
          <a:prstGeom prst="rect">
            <a:avLst/>
          </a:prstGeom>
        </p:spPr>
        <p:txBody>
          <a:bodyPr vert="horz" wrap="square" lIns="0" tIns="12065" rIns="0" bIns="0" rtlCol="0">
            <a:spAutoFit/>
          </a:bodyPr>
          <a:lstStyle/>
          <a:p>
            <a:pPr marL="12700">
              <a:spcBef>
                <a:spcPts val="95"/>
              </a:spcBef>
            </a:pPr>
            <a:r>
              <a:rPr lang="fr-FR" sz="1200" b="1" kern="0" spc="-10" dirty="0">
                <a:solidFill>
                  <a:srgbClr val="2E62A6"/>
                </a:solidFill>
                <a:latin typeface="Tahoma"/>
                <a:cs typeface="Tahoma"/>
              </a:rPr>
              <a:t>Compétences Informatiques</a:t>
            </a:r>
            <a:endParaRPr lang="fr-FR" sz="1200" kern="0" dirty="0">
              <a:solidFill>
                <a:sysClr val="windowText" lastClr="000000"/>
              </a:solidFill>
              <a:latin typeface="Tahoma"/>
              <a:cs typeface="Tahoma"/>
            </a:endParaRPr>
          </a:p>
        </p:txBody>
      </p:sp>
      <p:sp>
        <p:nvSpPr>
          <p:cNvPr id="36" name="object 76"/>
          <p:cNvSpPr/>
          <p:nvPr/>
        </p:nvSpPr>
        <p:spPr>
          <a:xfrm>
            <a:off x="6177205" y="2457953"/>
            <a:ext cx="419100" cy="238125"/>
          </a:xfrm>
          <a:custGeom>
            <a:avLst/>
            <a:gdLst/>
            <a:ahLst/>
            <a:cxnLst/>
            <a:rect l="l" t="t" r="r" b="b"/>
            <a:pathLst>
              <a:path w="419100" h="238125">
                <a:moveTo>
                  <a:pt x="393983" y="237924"/>
                </a:moveTo>
                <a:lnTo>
                  <a:pt x="24764" y="237924"/>
                </a:lnTo>
                <a:lnTo>
                  <a:pt x="21122" y="237200"/>
                </a:lnTo>
                <a:lnTo>
                  <a:pt x="0" y="213159"/>
                </a:lnTo>
                <a:lnTo>
                  <a:pt x="0" y="209374"/>
                </a:lnTo>
                <a:lnTo>
                  <a:pt x="0" y="24764"/>
                </a:lnTo>
                <a:lnTo>
                  <a:pt x="24764" y="0"/>
                </a:lnTo>
                <a:lnTo>
                  <a:pt x="393983" y="0"/>
                </a:lnTo>
                <a:lnTo>
                  <a:pt x="418748" y="24764"/>
                </a:lnTo>
                <a:lnTo>
                  <a:pt x="418748" y="213159"/>
                </a:lnTo>
                <a:lnTo>
                  <a:pt x="397625" y="237200"/>
                </a:lnTo>
                <a:lnTo>
                  <a:pt x="393983" y="237924"/>
                </a:lnTo>
                <a:close/>
              </a:path>
            </a:pathLst>
          </a:custGeom>
          <a:solidFill>
            <a:srgbClr val="2E62A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Text" lastClr="000000"/>
              </a:solidFill>
              <a:effectLst/>
              <a:uLnTx/>
              <a:uFillTx/>
            </a:endParaRPr>
          </a:p>
        </p:txBody>
      </p:sp>
      <p:sp>
        <p:nvSpPr>
          <p:cNvPr id="37" name="object 77"/>
          <p:cNvSpPr/>
          <p:nvPr/>
        </p:nvSpPr>
        <p:spPr>
          <a:xfrm>
            <a:off x="6653055" y="2457953"/>
            <a:ext cx="504825" cy="238125"/>
          </a:xfrm>
          <a:custGeom>
            <a:avLst/>
            <a:gdLst/>
            <a:ahLst/>
            <a:cxnLst/>
            <a:rect l="l" t="t" r="r" b="b"/>
            <a:pathLst>
              <a:path w="504825" h="238125">
                <a:moveTo>
                  <a:pt x="479636" y="237924"/>
                </a:moveTo>
                <a:lnTo>
                  <a:pt x="24764" y="237924"/>
                </a:lnTo>
                <a:lnTo>
                  <a:pt x="21122" y="237200"/>
                </a:lnTo>
                <a:lnTo>
                  <a:pt x="0" y="213159"/>
                </a:lnTo>
                <a:lnTo>
                  <a:pt x="0" y="209374"/>
                </a:lnTo>
                <a:lnTo>
                  <a:pt x="0" y="24764"/>
                </a:lnTo>
                <a:lnTo>
                  <a:pt x="24764" y="0"/>
                </a:lnTo>
                <a:lnTo>
                  <a:pt x="479636" y="0"/>
                </a:lnTo>
                <a:lnTo>
                  <a:pt x="504401" y="24764"/>
                </a:lnTo>
                <a:lnTo>
                  <a:pt x="504401" y="213159"/>
                </a:lnTo>
                <a:lnTo>
                  <a:pt x="483277" y="237200"/>
                </a:lnTo>
                <a:lnTo>
                  <a:pt x="479636" y="237924"/>
                </a:lnTo>
                <a:close/>
              </a:path>
            </a:pathLst>
          </a:custGeom>
          <a:solidFill>
            <a:srgbClr val="2E62A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Text" lastClr="000000"/>
              </a:solidFill>
              <a:effectLst/>
              <a:uLnTx/>
              <a:uFillTx/>
            </a:endParaRPr>
          </a:p>
        </p:txBody>
      </p:sp>
      <p:sp>
        <p:nvSpPr>
          <p:cNvPr id="38" name="object 78"/>
          <p:cNvSpPr/>
          <p:nvPr/>
        </p:nvSpPr>
        <p:spPr>
          <a:xfrm>
            <a:off x="7214558" y="2457953"/>
            <a:ext cx="714375" cy="238125"/>
          </a:xfrm>
          <a:custGeom>
            <a:avLst/>
            <a:gdLst/>
            <a:ahLst/>
            <a:cxnLst/>
            <a:rect l="l" t="t" r="r" b="b"/>
            <a:pathLst>
              <a:path w="714375" h="238125">
                <a:moveTo>
                  <a:pt x="689010" y="237924"/>
                </a:moveTo>
                <a:lnTo>
                  <a:pt x="24764" y="237924"/>
                </a:lnTo>
                <a:lnTo>
                  <a:pt x="21122" y="237200"/>
                </a:lnTo>
                <a:lnTo>
                  <a:pt x="0" y="213159"/>
                </a:lnTo>
                <a:lnTo>
                  <a:pt x="0" y="209374"/>
                </a:lnTo>
                <a:lnTo>
                  <a:pt x="0" y="24764"/>
                </a:lnTo>
                <a:lnTo>
                  <a:pt x="24764" y="0"/>
                </a:lnTo>
                <a:lnTo>
                  <a:pt x="689010" y="0"/>
                </a:lnTo>
                <a:lnTo>
                  <a:pt x="713775" y="24764"/>
                </a:lnTo>
                <a:lnTo>
                  <a:pt x="713775" y="213159"/>
                </a:lnTo>
                <a:lnTo>
                  <a:pt x="692652" y="237200"/>
                </a:lnTo>
                <a:lnTo>
                  <a:pt x="689010" y="237924"/>
                </a:lnTo>
                <a:close/>
              </a:path>
            </a:pathLst>
          </a:custGeom>
          <a:solidFill>
            <a:srgbClr val="2E62A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Text" lastClr="000000"/>
              </a:solidFill>
              <a:effectLst/>
              <a:uLnTx/>
              <a:uFillTx/>
            </a:endParaRPr>
          </a:p>
        </p:txBody>
      </p:sp>
      <p:sp>
        <p:nvSpPr>
          <p:cNvPr id="39" name="object 79"/>
          <p:cNvSpPr txBox="1"/>
          <p:nvPr/>
        </p:nvSpPr>
        <p:spPr>
          <a:xfrm>
            <a:off x="6212090" y="2492837"/>
            <a:ext cx="1773428" cy="139141"/>
          </a:xfrm>
          <a:prstGeom prst="rect">
            <a:avLst/>
          </a:prstGeom>
        </p:spPr>
        <p:txBody>
          <a:bodyPr vert="horz" wrap="square" lIns="0" tIns="15875" rIns="0" bIns="0" rtlCol="0">
            <a:spAutoFit/>
          </a:bodyPr>
          <a:lstStyle/>
          <a:p>
            <a:pPr marL="12700">
              <a:spcBef>
                <a:spcPts val="125"/>
              </a:spcBef>
              <a:tabLst>
                <a:tab pos="488315" algn="l"/>
                <a:tab pos="1045844" algn="l"/>
              </a:tabLst>
            </a:pPr>
            <a:r>
              <a:rPr lang="fr-FR" sz="800" b="1" kern="0" dirty="0" err="1">
                <a:solidFill>
                  <a:srgbClr val="FFFFFF"/>
                </a:solidFill>
                <a:latin typeface="Tahoma"/>
                <a:cs typeface="Tahoma"/>
              </a:rPr>
              <a:t>Ansys</a:t>
            </a:r>
            <a:r>
              <a:rPr lang="fr-FR" sz="800" b="1" kern="0" dirty="0">
                <a:solidFill>
                  <a:srgbClr val="FFFFFF"/>
                </a:solidFill>
                <a:latin typeface="Tahoma"/>
                <a:cs typeface="Tahoma"/>
              </a:rPr>
              <a:t>	</a:t>
            </a:r>
            <a:r>
              <a:rPr lang="fr-FR" sz="800" b="1" kern="0" spc="-10" dirty="0">
                <a:solidFill>
                  <a:srgbClr val="FFFFFF"/>
                </a:solidFill>
                <a:latin typeface="Tahoma"/>
                <a:cs typeface="Tahoma"/>
              </a:rPr>
              <a:t>INSPIRE</a:t>
            </a:r>
            <a:r>
              <a:rPr lang="fr-FR" sz="800" b="1" kern="0" dirty="0">
                <a:solidFill>
                  <a:srgbClr val="FFFFFF"/>
                </a:solidFill>
                <a:latin typeface="Tahoma"/>
                <a:cs typeface="Tahoma"/>
              </a:rPr>
              <a:t>	Master</a:t>
            </a:r>
            <a:r>
              <a:rPr lang="fr-FR" sz="800" b="1" kern="0" spc="25" dirty="0">
                <a:solidFill>
                  <a:srgbClr val="FFFFFF"/>
                </a:solidFill>
                <a:latin typeface="Tahoma"/>
                <a:cs typeface="Tahoma"/>
              </a:rPr>
              <a:t> </a:t>
            </a:r>
            <a:r>
              <a:rPr lang="fr-FR" sz="800" b="1" kern="0" spc="-25" dirty="0">
                <a:solidFill>
                  <a:srgbClr val="FFFFFF"/>
                </a:solidFill>
                <a:latin typeface="Tahoma"/>
                <a:cs typeface="Tahoma"/>
              </a:rPr>
              <a:t>Cam</a:t>
            </a:r>
            <a:endParaRPr lang="fr-FR" sz="800" kern="0" dirty="0">
              <a:solidFill>
                <a:sysClr val="windowText" lastClr="000000"/>
              </a:solidFill>
              <a:latin typeface="Tahoma"/>
              <a:cs typeface="Tahoma"/>
            </a:endParaRPr>
          </a:p>
        </p:txBody>
      </p:sp>
      <p:sp>
        <p:nvSpPr>
          <p:cNvPr id="40" name="object 80"/>
          <p:cNvSpPr/>
          <p:nvPr/>
        </p:nvSpPr>
        <p:spPr>
          <a:xfrm>
            <a:off x="6177205" y="2752980"/>
            <a:ext cx="571500" cy="238125"/>
          </a:xfrm>
          <a:custGeom>
            <a:avLst/>
            <a:gdLst/>
            <a:ahLst/>
            <a:cxnLst/>
            <a:rect l="l" t="t" r="r" b="b"/>
            <a:pathLst>
              <a:path w="571500" h="238125">
                <a:moveTo>
                  <a:pt x="546255" y="237924"/>
                </a:moveTo>
                <a:lnTo>
                  <a:pt x="24764" y="237924"/>
                </a:lnTo>
                <a:lnTo>
                  <a:pt x="21122" y="237200"/>
                </a:lnTo>
                <a:lnTo>
                  <a:pt x="0" y="213159"/>
                </a:lnTo>
                <a:lnTo>
                  <a:pt x="0" y="209374"/>
                </a:lnTo>
                <a:lnTo>
                  <a:pt x="0" y="24764"/>
                </a:lnTo>
                <a:lnTo>
                  <a:pt x="24764" y="0"/>
                </a:lnTo>
                <a:lnTo>
                  <a:pt x="546255" y="0"/>
                </a:lnTo>
                <a:lnTo>
                  <a:pt x="571020" y="24764"/>
                </a:lnTo>
                <a:lnTo>
                  <a:pt x="571020" y="213159"/>
                </a:lnTo>
                <a:lnTo>
                  <a:pt x="549896" y="237200"/>
                </a:lnTo>
                <a:lnTo>
                  <a:pt x="546255" y="237924"/>
                </a:lnTo>
                <a:close/>
              </a:path>
            </a:pathLst>
          </a:custGeom>
          <a:solidFill>
            <a:srgbClr val="2E62A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Text" lastClr="000000"/>
              </a:solidFill>
              <a:effectLst/>
              <a:uLnTx/>
              <a:uFillTx/>
            </a:endParaRPr>
          </a:p>
        </p:txBody>
      </p:sp>
      <p:sp>
        <p:nvSpPr>
          <p:cNvPr id="41" name="object 81"/>
          <p:cNvSpPr/>
          <p:nvPr/>
        </p:nvSpPr>
        <p:spPr>
          <a:xfrm>
            <a:off x="6805327" y="2752980"/>
            <a:ext cx="533400" cy="238125"/>
          </a:xfrm>
          <a:custGeom>
            <a:avLst/>
            <a:gdLst/>
            <a:ahLst/>
            <a:cxnLst/>
            <a:rect l="l" t="t" r="r" b="b"/>
            <a:pathLst>
              <a:path w="533400" h="238125">
                <a:moveTo>
                  <a:pt x="508187" y="237924"/>
                </a:moveTo>
                <a:lnTo>
                  <a:pt x="24764" y="237924"/>
                </a:lnTo>
                <a:lnTo>
                  <a:pt x="21122" y="237200"/>
                </a:lnTo>
                <a:lnTo>
                  <a:pt x="0" y="213159"/>
                </a:lnTo>
                <a:lnTo>
                  <a:pt x="0" y="209374"/>
                </a:lnTo>
                <a:lnTo>
                  <a:pt x="0" y="24764"/>
                </a:lnTo>
                <a:lnTo>
                  <a:pt x="24764" y="0"/>
                </a:lnTo>
                <a:lnTo>
                  <a:pt x="508187" y="0"/>
                </a:lnTo>
                <a:lnTo>
                  <a:pt x="532952" y="24764"/>
                </a:lnTo>
                <a:lnTo>
                  <a:pt x="532952" y="213159"/>
                </a:lnTo>
                <a:lnTo>
                  <a:pt x="511829" y="237200"/>
                </a:lnTo>
                <a:lnTo>
                  <a:pt x="508187" y="237924"/>
                </a:lnTo>
                <a:close/>
              </a:path>
            </a:pathLst>
          </a:custGeom>
          <a:solidFill>
            <a:srgbClr val="2E62A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Text" lastClr="000000"/>
              </a:solidFill>
              <a:effectLst/>
              <a:uLnTx/>
              <a:uFillTx/>
            </a:endParaRPr>
          </a:p>
        </p:txBody>
      </p:sp>
      <p:sp>
        <p:nvSpPr>
          <p:cNvPr id="42" name="object 82"/>
          <p:cNvSpPr txBox="1"/>
          <p:nvPr/>
        </p:nvSpPr>
        <p:spPr>
          <a:xfrm>
            <a:off x="6212090" y="2787865"/>
            <a:ext cx="1087120" cy="151130"/>
          </a:xfrm>
          <a:prstGeom prst="rect">
            <a:avLst/>
          </a:prstGeom>
        </p:spPr>
        <p:txBody>
          <a:bodyPr vert="horz" wrap="square" lIns="0" tIns="15875" rIns="0" bIns="0" rtlCol="0">
            <a:spAutoFit/>
          </a:bodyPr>
          <a:lstStyle/>
          <a:p>
            <a:pPr marL="12700">
              <a:spcBef>
                <a:spcPts val="125"/>
              </a:spcBef>
              <a:tabLst>
                <a:tab pos="637540" algn="l"/>
              </a:tabLst>
            </a:pPr>
            <a:r>
              <a:rPr lang="fr-FR" sz="800" b="1" kern="0" dirty="0">
                <a:solidFill>
                  <a:srgbClr val="FFFFFF"/>
                </a:solidFill>
                <a:latin typeface="Tahoma"/>
                <a:cs typeface="Tahoma"/>
              </a:rPr>
              <a:t>Top</a:t>
            </a:r>
            <a:r>
              <a:rPr lang="fr-FR" sz="800" b="1" kern="0" spc="-35" dirty="0">
                <a:solidFill>
                  <a:srgbClr val="FFFFFF"/>
                </a:solidFill>
                <a:latin typeface="Tahoma"/>
                <a:cs typeface="Tahoma"/>
              </a:rPr>
              <a:t> </a:t>
            </a:r>
            <a:r>
              <a:rPr lang="fr-FR" sz="800" b="1" kern="0" spc="-10" dirty="0">
                <a:solidFill>
                  <a:srgbClr val="FFFFFF"/>
                </a:solidFill>
                <a:latin typeface="Tahoma"/>
                <a:cs typeface="Tahoma"/>
              </a:rPr>
              <a:t>Solid</a:t>
            </a:r>
            <a:r>
              <a:rPr lang="fr-FR" sz="800" b="1" kern="0" dirty="0">
                <a:solidFill>
                  <a:srgbClr val="FFFFFF"/>
                </a:solidFill>
                <a:latin typeface="Tahoma"/>
                <a:cs typeface="Tahoma"/>
              </a:rPr>
              <a:t>	</a:t>
            </a:r>
            <a:r>
              <a:rPr lang="fr-FR" sz="800" b="1" kern="0" spc="-10" dirty="0" err="1">
                <a:solidFill>
                  <a:srgbClr val="FFFFFF"/>
                </a:solidFill>
                <a:latin typeface="Tahoma"/>
                <a:cs typeface="Tahoma"/>
              </a:rPr>
              <a:t>Autocad</a:t>
            </a:r>
            <a:endParaRPr lang="fr-FR" sz="800" kern="0" dirty="0">
              <a:solidFill>
                <a:sysClr val="windowText" lastClr="000000"/>
              </a:solidFill>
              <a:latin typeface="Tahoma"/>
              <a:cs typeface="Tahoma"/>
            </a:endParaRPr>
          </a:p>
        </p:txBody>
      </p:sp>
      <p:sp>
        <p:nvSpPr>
          <p:cNvPr id="43" name="ZoneTexte 42">
            <a:extLst>
              <a:ext uri="{FF2B5EF4-FFF2-40B4-BE49-F238E27FC236}">
                <a16:creationId xmlns:a16="http://schemas.microsoft.com/office/drawing/2014/main" id="{919C983B-1395-8159-BED0-27A0D731B2AE}"/>
              </a:ext>
            </a:extLst>
          </p:cNvPr>
          <p:cNvSpPr txBox="1"/>
          <p:nvPr/>
        </p:nvSpPr>
        <p:spPr>
          <a:xfrm>
            <a:off x="6139324" y="2165959"/>
            <a:ext cx="742511" cy="215444"/>
          </a:xfrm>
          <a:prstGeom prst="rect">
            <a:avLst/>
          </a:prstGeom>
          <a:noFill/>
        </p:spPr>
        <p:txBody>
          <a:bodyPr wrap="none" rtlCol="0">
            <a:spAutoFit/>
          </a:bodyPr>
          <a:lstStyle/>
          <a:p>
            <a:r>
              <a:rPr lang="fr-FR" sz="800" b="1" kern="0" spc="-10" dirty="0" err="1">
                <a:solidFill>
                  <a:srgbClr val="FFFFFF"/>
                </a:solidFill>
                <a:latin typeface="Tahoma"/>
                <a:cs typeface="Tahoma"/>
              </a:rPr>
              <a:t>Solidworks</a:t>
            </a:r>
            <a:endParaRPr lang="fr-FR" sz="800" b="1" kern="0" spc="-10" dirty="0">
              <a:solidFill>
                <a:srgbClr val="FFFFFF"/>
              </a:solidFill>
              <a:latin typeface="Tahoma"/>
              <a:cs typeface="Tahoma"/>
            </a:endParaRPr>
          </a:p>
        </p:txBody>
      </p:sp>
      <p:sp>
        <p:nvSpPr>
          <p:cNvPr id="44" name="ZoneTexte 43">
            <a:extLst>
              <a:ext uri="{FF2B5EF4-FFF2-40B4-BE49-F238E27FC236}">
                <a16:creationId xmlns:a16="http://schemas.microsoft.com/office/drawing/2014/main" id="{FE6C2502-920C-D310-45D7-34FD6CAAD189}"/>
              </a:ext>
            </a:extLst>
          </p:cNvPr>
          <p:cNvSpPr txBox="1"/>
          <p:nvPr/>
        </p:nvSpPr>
        <p:spPr>
          <a:xfrm>
            <a:off x="6868354" y="2171164"/>
            <a:ext cx="500458" cy="215444"/>
          </a:xfrm>
          <a:prstGeom prst="rect">
            <a:avLst/>
          </a:prstGeom>
          <a:noFill/>
        </p:spPr>
        <p:txBody>
          <a:bodyPr wrap="none" rtlCol="0">
            <a:spAutoFit/>
          </a:bodyPr>
          <a:lstStyle/>
          <a:p>
            <a:r>
              <a:rPr lang="fr-FR" sz="800" b="1" kern="0" spc="-10" dirty="0">
                <a:solidFill>
                  <a:srgbClr val="FFFFFF"/>
                </a:solidFill>
                <a:latin typeface="Tahoma"/>
                <a:cs typeface="Tahoma"/>
              </a:rPr>
              <a:t>CATIA</a:t>
            </a:r>
          </a:p>
        </p:txBody>
      </p:sp>
      <p:sp>
        <p:nvSpPr>
          <p:cNvPr id="45" name="ZoneTexte 44">
            <a:extLst>
              <a:ext uri="{FF2B5EF4-FFF2-40B4-BE49-F238E27FC236}">
                <a16:creationId xmlns:a16="http://schemas.microsoft.com/office/drawing/2014/main" id="{37A1AB7C-738D-4886-A931-882D59D36BC3}"/>
              </a:ext>
            </a:extLst>
          </p:cNvPr>
          <p:cNvSpPr txBox="1"/>
          <p:nvPr/>
        </p:nvSpPr>
        <p:spPr>
          <a:xfrm>
            <a:off x="7339803" y="2181388"/>
            <a:ext cx="608180" cy="215444"/>
          </a:xfrm>
          <a:prstGeom prst="rect">
            <a:avLst/>
          </a:prstGeom>
          <a:noFill/>
        </p:spPr>
        <p:txBody>
          <a:bodyPr wrap="none" rtlCol="0">
            <a:spAutoFit/>
          </a:bodyPr>
          <a:lstStyle/>
          <a:p>
            <a:r>
              <a:rPr lang="fr-FR" sz="800" b="1" kern="0" spc="-10" dirty="0">
                <a:solidFill>
                  <a:srgbClr val="FFFFFF"/>
                </a:solidFill>
                <a:latin typeface="Tahoma"/>
                <a:cs typeface="Tahoma"/>
              </a:rPr>
              <a:t>ABAQUS</a:t>
            </a:r>
          </a:p>
        </p:txBody>
      </p:sp>
    </p:spTree>
    <p:extLst>
      <p:ext uri="{BB962C8B-B14F-4D97-AF65-F5344CB8AC3E}">
        <p14:creationId xmlns:p14="http://schemas.microsoft.com/office/powerpoint/2010/main" val="2732835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33232" y="1457136"/>
            <a:ext cx="11526671" cy="4351338"/>
          </a:xfrm>
        </p:spPr>
        <p:txBody>
          <a:bodyPr/>
          <a:lstStyle/>
          <a:p>
            <a:r>
              <a:rPr lang="fr-FR" dirty="0" smtClean="0"/>
              <a:t> </a:t>
            </a:r>
            <a:r>
              <a:rPr lang="fr-FR" dirty="0" smtClean="0">
                <a:hlinkClick r:id="rId2"/>
              </a:rPr>
              <a:t>khalilabaab@gmail.com</a:t>
            </a:r>
            <a:r>
              <a:rPr lang="fr-FR" dirty="0" smtClean="0"/>
              <a:t> (automatique ) , </a:t>
            </a:r>
            <a:r>
              <a:rPr lang="fr-FR" dirty="0" err="1" smtClean="0"/>
              <a:t>linkdin</a:t>
            </a:r>
            <a:r>
              <a:rPr lang="fr-FR" dirty="0" smtClean="0"/>
              <a:t> ,</a:t>
            </a:r>
            <a:r>
              <a:rPr lang="fr-FR" dirty="0" err="1" smtClean="0"/>
              <a:t>istgramme</a:t>
            </a:r>
            <a:r>
              <a:rPr lang="fr-FR" dirty="0" smtClean="0"/>
              <a:t> , </a:t>
            </a:r>
            <a:r>
              <a:rPr lang="fr-FR" dirty="0" err="1" smtClean="0"/>
              <a:t>facebook</a:t>
            </a:r>
            <a:endParaRPr lang="fr-FR" dirty="0" smtClean="0"/>
          </a:p>
          <a:p>
            <a:r>
              <a:rPr lang="fr-FR" dirty="0" smtClean="0"/>
              <a:t> +330609884844</a:t>
            </a:r>
          </a:p>
          <a:p>
            <a:r>
              <a:rPr lang="fr-FR" dirty="0" smtClean="0"/>
              <a:t> Clermont-Ferrand </a:t>
            </a:r>
          </a:p>
          <a:p>
            <a:r>
              <a:rPr lang="fr-FR" dirty="0" err="1" smtClean="0"/>
              <a:t>Francemétropolitaine</a:t>
            </a:r>
            <a:r>
              <a:rPr lang="fr-FR" dirty="0" smtClean="0"/>
              <a:t> </a:t>
            </a:r>
          </a:p>
          <a:p>
            <a:r>
              <a:rPr lang="fr-FR" dirty="0" smtClean="0"/>
              <a:t>24ans</a:t>
            </a:r>
          </a:p>
          <a:p>
            <a:endParaRPr lang="fr-FR" dirty="0"/>
          </a:p>
          <a:p>
            <a:pPr marL="0" indent="0">
              <a:buNone/>
            </a:pPr>
            <a:endParaRPr lang="fr-FR" dirty="0"/>
          </a:p>
        </p:txBody>
      </p:sp>
      <p:pic>
        <p:nvPicPr>
          <p:cNvPr id="4" name="Image 3"/>
          <p:cNvPicPr>
            <a:picLocks noChangeAspect="1"/>
          </p:cNvPicPr>
          <p:nvPr/>
        </p:nvPicPr>
        <p:blipFill rotWithShape="1">
          <a:blip r:embed="rId3" cstate="print">
            <a:extLst>
              <a:ext uri="{28A0092B-C50C-407E-A947-70E740481C1C}">
                <a14:useLocalDpi xmlns:a14="http://schemas.microsoft.com/office/drawing/2010/main" val="0"/>
              </a:ext>
            </a:extLst>
          </a:blip>
          <a:srcRect t="54527" r="322" b="11045"/>
          <a:stretch/>
        </p:blipFill>
        <p:spPr>
          <a:xfrm>
            <a:off x="8306085" y="4133598"/>
            <a:ext cx="3076149" cy="2361063"/>
          </a:xfrm>
          <a:prstGeom prst="rect">
            <a:avLst/>
          </a:prstGeom>
        </p:spPr>
      </p:pic>
      <p:sp>
        <p:nvSpPr>
          <p:cNvPr id="5" name="Flèche droite 4"/>
          <p:cNvSpPr/>
          <p:nvPr/>
        </p:nvSpPr>
        <p:spPr>
          <a:xfrm rot="2920493">
            <a:off x="7369792" y="2530852"/>
            <a:ext cx="2101755" cy="1009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2112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09625" y="279400"/>
            <a:ext cx="10515600" cy="677863"/>
          </a:xfrm>
        </p:spPr>
        <p:txBody>
          <a:bodyPr>
            <a:normAutofit fontScale="90000"/>
          </a:bodyPr>
          <a:lstStyle/>
          <a:p>
            <a:pPr algn="ctr"/>
            <a:r>
              <a:rPr lang="fr-FR" dirty="0"/>
              <a:t>Preuves d'Excellence et Résultats Primés</a:t>
            </a: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3257" y="1253564"/>
            <a:ext cx="1477735" cy="1970314"/>
          </a:xfrm>
          <a:prstGeom prst="rect">
            <a:avLst/>
          </a:prstGeom>
        </p:spPr>
      </p:pic>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6221" y="1352305"/>
            <a:ext cx="1284203" cy="1689394"/>
          </a:xfrm>
          <a:prstGeom prst="rect">
            <a:avLst/>
          </a:prstGeom>
        </p:spPr>
      </p:pic>
      <p:pic>
        <p:nvPicPr>
          <p:cNvPr id="5" name="Image 4"/>
          <p:cNvPicPr>
            <a:picLocks noChangeAspect="1"/>
          </p:cNvPicPr>
          <p:nvPr/>
        </p:nvPicPr>
        <p:blipFill rotWithShape="1">
          <a:blip r:embed="rId4" cstate="print">
            <a:extLst>
              <a:ext uri="{28A0092B-C50C-407E-A947-70E740481C1C}">
                <a14:useLocalDpi xmlns:a14="http://schemas.microsoft.com/office/drawing/2010/main" val="0"/>
              </a:ext>
            </a:extLst>
          </a:blip>
          <a:srcRect l="16742" t="31984" r="331" b="10153"/>
          <a:stretch/>
        </p:blipFill>
        <p:spPr>
          <a:xfrm>
            <a:off x="327546" y="1328205"/>
            <a:ext cx="1678675" cy="1757671"/>
          </a:xfrm>
          <a:prstGeom prst="rect">
            <a:avLst/>
          </a:prstGeom>
        </p:spPr>
      </p:pic>
      <p:pic>
        <p:nvPicPr>
          <p:cNvPr id="6" name="Image 5"/>
          <p:cNvPicPr>
            <a:picLocks noChangeAspect="1"/>
          </p:cNvPicPr>
          <p:nvPr/>
        </p:nvPicPr>
        <p:blipFill rotWithShape="1">
          <a:blip r:embed="rId5" cstate="print">
            <a:extLst>
              <a:ext uri="{28A0092B-C50C-407E-A947-70E740481C1C}">
                <a14:useLocalDpi xmlns:a14="http://schemas.microsoft.com/office/drawing/2010/main" val="0"/>
              </a:ext>
            </a:extLst>
          </a:blip>
          <a:srcRect l="32120" r="3867" b="50"/>
          <a:stretch/>
        </p:blipFill>
        <p:spPr>
          <a:xfrm>
            <a:off x="327546" y="4144334"/>
            <a:ext cx="2861623" cy="2009350"/>
          </a:xfrm>
          <a:prstGeom prst="rect">
            <a:avLst/>
          </a:prstGeom>
        </p:spPr>
      </p:pic>
      <p:sp>
        <p:nvSpPr>
          <p:cNvPr id="47" name="Espace réservé du contenu 2"/>
          <p:cNvSpPr>
            <a:spLocks noGrp="1"/>
          </p:cNvSpPr>
          <p:nvPr>
            <p:ph idx="1"/>
          </p:nvPr>
        </p:nvSpPr>
        <p:spPr>
          <a:xfrm>
            <a:off x="6953715" y="957263"/>
            <a:ext cx="5059540" cy="3400324"/>
          </a:xfrm>
        </p:spPr>
        <p:txBody>
          <a:bodyPr>
            <a:normAutofit fontScale="25000" lnSpcReduction="20000"/>
          </a:bodyPr>
          <a:lstStyle/>
          <a:p>
            <a:pPr marL="0" indent="0" algn="ctr">
              <a:buNone/>
            </a:pPr>
            <a:r>
              <a:rPr lang="fr-FR" sz="7200" b="1" dirty="0">
                <a:solidFill>
                  <a:srgbClr val="002060"/>
                </a:solidFill>
              </a:rPr>
              <a:t>Projet de Fin d'Études : Soutenance et </a:t>
            </a:r>
            <a:r>
              <a:rPr lang="fr-FR" sz="7200" b="1" dirty="0" smtClean="0">
                <a:solidFill>
                  <a:srgbClr val="002060"/>
                </a:solidFill>
              </a:rPr>
              <a:t>Réussite</a:t>
            </a:r>
          </a:p>
          <a:p>
            <a:pPr marL="0" indent="0" algn="just">
              <a:buNone/>
            </a:pPr>
            <a:r>
              <a:rPr lang="fr-FR" dirty="0"/>
              <a:t/>
            </a:r>
            <a:br>
              <a:rPr lang="fr-FR" dirty="0"/>
            </a:br>
            <a:r>
              <a:rPr lang="fr-FR" sz="6400" dirty="0"/>
              <a:t>Je suis fier de présenter ma soutenance de Projet de Fin d'Études (PFE) intitulée : « Étude, Conception et Réalisation d'un Générateur de Production d'Oxygène ». Ce projet, qui représente l'aboutissement de mes années de Licence, a été l'occasion de démontrer mon expertise technique et ma capacité à innover dans un domaine </a:t>
            </a:r>
            <a:r>
              <a:rPr lang="fr-FR" sz="6400" dirty="0" err="1"/>
              <a:t>crucial.La</a:t>
            </a:r>
            <a:r>
              <a:rPr lang="fr-FR" sz="6400" dirty="0"/>
              <a:t> présentation s'est déroulée devant un jury prestigieux, composé d'experts académiques et industriels, et a bénéficié de la présence de plusieurs entreprises partenaires. Cette reconnaissance témoigne de la pertinence et du potentiel concret de mon travail. J'ai eu l'opportunité d'expliquer en détail les phases d'étude approfondie, les défis de conception surmontés, et les étapes de réalisation d'un système fonctionnel. Les échanges constructifs avec le jury et les professionnels ont enrichi cette expérience, confirmant l'impact positif et l'applicabilité de ma solution."</a:t>
            </a:r>
            <a:endParaRPr lang="fr-FR" sz="6400" dirty="0" smtClean="0"/>
          </a:p>
          <a:p>
            <a:endParaRPr lang="fr-FR" dirty="0"/>
          </a:p>
        </p:txBody>
      </p:sp>
      <p:pic>
        <p:nvPicPr>
          <p:cNvPr id="7" name="Imag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5917" y="1579619"/>
            <a:ext cx="1852873" cy="1234766"/>
          </a:xfrm>
          <a:prstGeom prst="rect">
            <a:avLst/>
          </a:prstGeom>
        </p:spPr>
      </p:pic>
      <p:sp>
        <p:nvSpPr>
          <p:cNvPr id="48" name="Espace réservé du contenu 2"/>
          <p:cNvSpPr txBox="1">
            <a:spLocks/>
          </p:cNvSpPr>
          <p:nvPr/>
        </p:nvSpPr>
        <p:spPr>
          <a:xfrm>
            <a:off x="3253559" y="4437984"/>
            <a:ext cx="8759696" cy="193332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70000"/>
              </a:lnSpc>
              <a:buNone/>
            </a:pPr>
            <a:r>
              <a:rPr lang="fr-FR" sz="1800" b="1" dirty="0">
                <a:solidFill>
                  <a:srgbClr val="002060"/>
                </a:solidFill>
              </a:rPr>
              <a:t>Meilleur Projet de Fin d'Études à l'UNIVEXPO 2023 - Université de </a:t>
            </a:r>
            <a:r>
              <a:rPr lang="fr-FR" sz="1800" b="1" dirty="0" smtClean="0">
                <a:solidFill>
                  <a:srgbClr val="002060"/>
                </a:solidFill>
              </a:rPr>
              <a:t>Sfax</a:t>
            </a:r>
          </a:p>
          <a:p>
            <a:pPr marL="0" indent="0" algn="just">
              <a:lnSpc>
                <a:spcPct val="110000"/>
              </a:lnSpc>
              <a:buNone/>
            </a:pPr>
            <a:r>
              <a:rPr lang="fr-FR" sz="1800" dirty="0"/>
              <a:t>Mon engagement et mon innovation ont été officiellement récompensés lors de l'UNIVEXPO 2023 de l'Université de Sfax, où notre projet « Générateur de Production d'Oxygène » a remporté le prix de Meilleur Projet de Fin d'Études. Cette distinction témoigne non seulement de l'excellence de la conception et de la réalisation, mais aussi de l'impact potentiel et de la qualité professionnelle de notre travail face à la concurrence. Ce prix valide ma rigueur technique et ma capacité à produire des solutions innovantes et fonctionnelles.</a:t>
            </a:r>
          </a:p>
        </p:txBody>
      </p:sp>
    </p:spTree>
    <p:extLst>
      <p:ext uri="{BB962C8B-B14F-4D97-AF65-F5344CB8AC3E}">
        <p14:creationId xmlns:p14="http://schemas.microsoft.com/office/powerpoint/2010/main" val="2349248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15455" y="164353"/>
            <a:ext cx="10515600" cy="677863"/>
          </a:xfrm>
        </p:spPr>
        <p:txBody>
          <a:bodyPr>
            <a:normAutofit fontScale="90000"/>
          </a:bodyPr>
          <a:lstStyle/>
          <a:p>
            <a:pPr algn="ctr"/>
            <a:r>
              <a:rPr lang="fr-FR" dirty="0"/>
              <a:t>Preuves d'Excellence et Résultats Primés</a:t>
            </a:r>
          </a:p>
        </p:txBody>
      </p:sp>
      <p:sp>
        <p:nvSpPr>
          <p:cNvPr id="47" name="Espace réservé du contenu 2"/>
          <p:cNvSpPr>
            <a:spLocks noGrp="1"/>
          </p:cNvSpPr>
          <p:nvPr>
            <p:ph idx="1"/>
          </p:nvPr>
        </p:nvSpPr>
        <p:spPr>
          <a:xfrm>
            <a:off x="6073255" y="1444640"/>
            <a:ext cx="5936774" cy="4201591"/>
          </a:xfrm>
        </p:spPr>
        <p:txBody>
          <a:bodyPr>
            <a:noAutofit/>
          </a:bodyPr>
          <a:lstStyle/>
          <a:p>
            <a:pPr marL="0" indent="0" algn="ctr">
              <a:buNone/>
            </a:pPr>
            <a:r>
              <a:rPr lang="fr-FR" sz="2000" b="1" dirty="0" smtClean="0">
                <a:solidFill>
                  <a:srgbClr val="002060"/>
                </a:solidFill>
              </a:rPr>
              <a:t>1ere prix lors de  « The 8Th </a:t>
            </a:r>
            <a:r>
              <a:rPr lang="en-US" sz="2000" b="1" dirty="0" smtClean="0">
                <a:solidFill>
                  <a:srgbClr val="002060"/>
                </a:solidFill>
              </a:rPr>
              <a:t>International </a:t>
            </a:r>
            <a:r>
              <a:rPr lang="en-US" sz="2000" b="1" dirty="0">
                <a:solidFill>
                  <a:srgbClr val="002060"/>
                </a:solidFill>
              </a:rPr>
              <a:t>Conference on Advances in Mechanical Engineering and </a:t>
            </a:r>
            <a:r>
              <a:rPr lang="en-US" sz="2000" b="1" dirty="0" smtClean="0">
                <a:solidFill>
                  <a:srgbClr val="002060"/>
                </a:solidFill>
              </a:rPr>
              <a:t>Mechanics</a:t>
            </a:r>
            <a:r>
              <a:rPr lang="fr-FR" sz="2000" b="1" dirty="0">
                <a:solidFill>
                  <a:srgbClr val="002060"/>
                </a:solidFill>
              </a:rPr>
              <a:t> »</a:t>
            </a:r>
            <a:r>
              <a:rPr lang="en-US" sz="2000" b="1" dirty="0" smtClean="0">
                <a:solidFill>
                  <a:srgbClr val="002060"/>
                </a:solidFill>
              </a:rPr>
              <a:t>  </a:t>
            </a:r>
          </a:p>
          <a:p>
            <a:pPr marL="0" indent="0" algn="just">
              <a:buNone/>
            </a:pPr>
            <a:r>
              <a:rPr lang="fr-FR" sz="1800" dirty="0" smtClean="0"/>
              <a:t>Mon </a:t>
            </a:r>
            <a:r>
              <a:rPr lang="fr-FR" sz="1800" dirty="0"/>
              <a:t>engagement dans la recherche et le développement a été récompensé par l'obtention du Premier Prix lors de la 8e International </a:t>
            </a:r>
            <a:r>
              <a:rPr lang="fr-FR" sz="1800" dirty="0" err="1"/>
              <a:t>Conference</a:t>
            </a:r>
            <a:r>
              <a:rPr lang="fr-FR" sz="1800" dirty="0"/>
              <a:t> on </a:t>
            </a:r>
            <a:r>
              <a:rPr lang="fr-FR" sz="1800" dirty="0" err="1"/>
              <a:t>Advances</a:t>
            </a:r>
            <a:r>
              <a:rPr lang="fr-FR" sz="1800" dirty="0"/>
              <a:t> in </a:t>
            </a:r>
            <a:r>
              <a:rPr lang="fr-FR" sz="1800" dirty="0" err="1"/>
              <a:t>Mechanical</a:t>
            </a:r>
            <a:r>
              <a:rPr lang="fr-FR" sz="1800" dirty="0"/>
              <a:t> Engineering and </a:t>
            </a:r>
            <a:r>
              <a:rPr lang="fr-FR" sz="1800" dirty="0" err="1"/>
              <a:t>Mechanics</a:t>
            </a:r>
            <a:r>
              <a:rPr lang="fr-FR" sz="1800" dirty="0"/>
              <a:t> (</a:t>
            </a:r>
            <a:r>
              <a:rPr lang="fr-FR" sz="1800" dirty="0" smtClean="0"/>
              <a:t>ICAMEM</a:t>
            </a:r>
            <a:r>
              <a:rPr lang="fr-FR" sz="1800" dirty="0"/>
              <a:t>) 2024. Ce prix prestigieux, décerné par un comité d'experts internationaux, valide la qualité de ma contribution scientifique et l'originalité des solutions présentées dans le domaine de l'ingénierie mécanique. Participer à cette conférence internationale a été une opportunité unique d'échanger avec des chercheurs et des professionnels du monde entier, confirmant ma capacité à produire des travaux reconnus à l'échelle internationale</a:t>
            </a:r>
            <a:r>
              <a:rPr lang="fr-FR" sz="1600" dirty="0"/>
              <a:t/>
            </a:r>
            <a:br>
              <a:rPr lang="fr-FR" sz="1600" dirty="0"/>
            </a:br>
            <a:endParaRPr lang="fr-FR" sz="1600" dirty="0"/>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534" y="842216"/>
            <a:ext cx="3591336" cy="2394224"/>
          </a:xfrm>
          <a:prstGeom prst="rect">
            <a:avLst/>
          </a:prstGeom>
        </p:spPr>
      </p:pic>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3161" y="3545435"/>
            <a:ext cx="2107140" cy="2809519"/>
          </a:xfrm>
          <a:prstGeom prst="rect">
            <a:avLst/>
          </a:prstGeom>
        </p:spPr>
      </p:pic>
      <p:pic>
        <p:nvPicPr>
          <p:cNvPr id="12" name="Image 11"/>
          <p:cNvPicPr>
            <a:picLocks noChangeAspect="1"/>
          </p:cNvPicPr>
          <p:nvPr/>
        </p:nvPicPr>
        <p:blipFill>
          <a:blip r:embed="rId4"/>
          <a:stretch>
            <a:fillRect/>
          </a:stretch>
        </p:blipFill>
        <p:spPr>
          <a:xfrm>
            <a:off x="702663" y="3449314"/>
            <a:ext cx="2742010" cy="3427512"/>
          </a:xfrm>
          <a:prstGeom prst="rect">
            <a:avLst/>
          </a:prstGeom>
        </p:spPr>
      </p:pic>
    </p:spTree>
    <p:extLst>
      <p:ext uri="{BB962C8B-B14F-4D97-AF65-F5344CB8AC3E}">
        <p14:creationId xmlns:p14="http://schemas.microsoft.com/office/powerpoint/2010/main" val="2994109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09625" y="279400"/>
            <a:ext cx="10515600" cy="677863"/>
          </a:xfrm>
        </p:spPr>
        <p:txBody>
          <a:bodyPr>
            <a:normAutofit fontScale="90000"/>
          </a:bodyPr>
          <a:lstStyle/>
          <a:p>
            <a:pPr algn="ctr"/>
            <a:r>
              <a:rPr lang="fr-FR" dirty="0" smtClean="0"/>
              <a:t>Excellence </a:t>
            </a:r>
            <a:r>
              <a:rPr lang="fr-FR" dirty="0"/>
              <a:t>et Résultats Primés</a:t>
            </a:r>
          </a:p>
        </p:txBody>
      </p:sp>
      <p:sp>
        <p:nvSpPr>
          <p:cNvPr id="47" name="Espace réservé du contenu 2"/>
          <p:cNvSpPr>
            <a:spLocks noGrp="1"/>
          </p:cNvSpPr>
          <p:nvPr>
            <p:ph idx="1"/>
          </p:nvPr>
        </p:nvSpPr>
        <p:spPr>
          <a:xfrm>
            <a:off x="6984486" y="1245784"/>
            <a:ext cx="5059540" cy="2959645"/>
          </a:xfrm>
        </p:spPr>
        <p:txBody>
          <a:bodyPr>
            <a:noAutofit/>
          </a:bodyPr>
          <a:lstStyle/>
          <a:p>
            <a:pPr marL="0" indent="0" algn="ctr">
              <a:buNone/>
            </a:pPr>
            <a:r>
              <a:rPr lang="fr-FR" sz="1600" b="1" dirty="0">
                <a:solidFill>
                  <a:srgbClr val="002060"/>
                </a:solidFill>
              </a:rPr>
              <a:t>Excellence Académique : Major de Promotion en 1ère année Génie Mécanique cycle </a:t>
            </a:r>
            <a:r>
              <a:rPr lang="fr-FR" sz="1600" b="1" dirty="0" smtClean="0">
                <a:solidFill>
                  <a:srgbClr val="002060"/>
                </a:solidFill>
              </a:rPr>
              <a:t>d'ingénieur</a:t>
            </a:r>
          </a:p>
          <a:p>
            <a:pPr marL="0" indent="0" algn="just">
              <a:buNone/>
            </a:pPr>
            <a:r>
              <a:rPr lang="fr-FR" sz="1600" dirty="0" smtClean="0"/>
              <a:t>Mon </a:t>
            </a:r>
            <a:r>
              <a:rPr lang="fr-FR" sz="1600" dirty="0"/>
              <a:t>parcours en cycle d'ingénierie à l'Université Nord Américaine Privée (Institut International de Technologie) s'est distingué par l'obtention du titre de Major de Promotion pour ma première année en Génie Mécanique. Cette performance témoigne de ma rigueur académique, de ma capacité d'assimilation rapide des concepts complexes du génie mécanique, et de mon engagement indéfectible envers l'excellence. Cette réussite est la fondation sur laquelle je bâtis ma poursuite d'études et mon futur professionnel dans le domaine de l'ingénierie</a:t>
            </a:r>
            <a:br>
              <a:rPr lang="fr-FR" sz="1600" dirty="0"/>
            </a:br>
            <a:endParaRPr lang="fr-FR" sz="1600"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b="13549"/>
          <a:stretch/>
        </p:blipFill>
        <p:spPr>
          <a:xfrm>
            <a:off x="578408" y="1438915"/>
            <a:ext cx="2030604" cy="2340651"/>
          </a:xfrm>
          <a:prstGeom prst="rect">
            <a:avLst/>
          </a:prstGeom>
        </p:spPr>
      </p:pic>
      <p:pic>
        <p:nvPicPr>
          <p:cNvPr id="10" name="Imag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9796" y="1422150"/>
            <a:ext cx="3536988" cy="2357416"/>
          </a:xfrm>
          <a:prstGeom prst="rect">
            <a:avLst/>
          </a:prstGeom>
        </p:spPr>
      </p:pic>
      <p:pic>
        <p:nvPicPr>
          <p:cNvPr id="3" name="Imag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9625" y="4162567"/>
            <a:ext cx="1841761" cy="2455682"/>
          </a:xfrm>
          <a:prstGeom prst="rect">
            <a:avLst/>
          </a:prstGeom>
        </p:spPr>
      </p:pic>
      <p:pic>
        <p:nvPicPr>
          <p:cNvPr id="4" name="Imag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7974" y="4111044"/>
            <a:ext cx="1880404" cy="2507205"/>
          </a:xfrm>
          <a:prstGeom prst="rect">
            <a:avLst/>
          </a:prstGeom>
        </p:spPr>
      </p:pic>
      <p:sp>
        <p:nvSpPr>
          <p:cNvPr id="11" name="Espace réservé du contenu 2"/>
          <p:cNvSpPr txBox="1">
            <a:spLocks/>
          </p:cNvSpPr>
          <p:nvPr/>
        </p:nvSpPr>
        <p:spPr>
          <a:xfrm>
            <a:off x="4984966" y="4244453"/>
            <a:ext cx="7059060" cy="29596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1600" b="1" dirty="0" smtClean="0">
                <a:solidFill>
                  <a:srgbClr val="002060"/>
                </a:solidFill>
              </a:rPr>
              <a:t>Excellence Académique : Major de </a:t>
            </a:r>
            <a:r>
              <a:rPr lang="fr-FR" sz="1600" b="1" dirty="0">
                <a:solidFill>
                  <a:srgbClr val="002060"/>
                </a:solidFill>
              </a:rPr>
              <a:t>Promotion en2e </a:t>
            </a:r>
            <a:r>
              <a:rPr lang="fr-FR" sz="1600" b="1" dirty="0" smtClean="0">
                <a:solidFill>
                  <a:srgbClr val="002060"/>
                </a:solidFill>
              </a:rPr>
              <a:t>année Génie Mécanique cycle d'ingénieur</a:t>
            </a:r>
          </a:p>
          <a:p>
            <a:pPr marL="0" indent="0" algn="just">
              <a:buNone/>
            </a:pPr>
            <a:r>
              <a:rPr lang="fr-FR" sz="1600" dirty="0"/>
              <a:t>Pour la deuxième année consécutive, j'ai l'honneur d'avoir obtenu le titre de Major de Promotion en Génie Mécanique (cycle d'ingénieur) à l'Université Nord Américaine Privée (Institut International de Technologie). Cette constance dans l'excellence atteste non seulement de ma rigueur académique et de ma solide compréhension des fondamentaux de l'ingénierie mécanique, mais aussi de ma détermination à performer sur le long terme. Ce succès continu renforce ma préparation pour les défis futurs et mon engagement dans le domaine de l'ingénierie.</a:t>
            </a:r>
            <a:r>
              <a:rPr lang="fr-FR" sz="1600" dirty="0" smtClean="0"/>
              <a:t/>
            </a:r>
            <a:br>
              <a:rPr lang="fr-FR" sz="1600" dirty="0" smtClean="0"/>
            </a:br>
            <a:endParaRPr lang="fr-FR" sz="1600" dirty="0"/>
          </a:p>
        </p:txBody>
      </p:sp>
    </p:spTree>
    <p:extLst>
      <p:ext uri="{BB962C8B-B14F-4D97-AF65-F5344CB8AC3E}">
        <p14:creationId xmlns:p14="http://schemas.microsoft.com/office/powerpoint/2010/main" val="3161553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09625" y="279400"/>
            <a:ext cx="10515600" cy="677863"/>
          </a:xfrm>
        </p:spPr>
        <p:txBody>
          <a:bodyPr>
            <a:normAutofit fontScale="90000"/>
          </a:bodyPr>
          <a:lstStyle/>
          <a:p>
            <a:pPr algn="ctr"/>
            <a:r>
              <a:rPr lang="fr-FR" dirty="0" smtClean="0"/>
              <a:t>Excellence </a:t>
            </a:r>
            <a:r>
              <a:rPr lang="fr-FR" dirty="0"/>
              <a:t>et Résultats Primés</a:t>
            </a:r>
          </a:p>
        </p:txBody>
      </p:sp>
      <p:sp>
        <p:nvSpPr>
          <p:cNvPr id="47" name="Espace réservé du contenu 2"/>
          <p:cNvSpPr>
            <a:spLocks noGrp="1"/>
          </p:cNvSpPr>
          <p:nvPr>
            <p:ph idx="1"/>
          </p:nvPr>
        </p:nvSpPr>
        <p:spPr>
          <a:xfrm>
            <a:off x="6984486" y="1284808"/>
            <a:ext cx="5059540" cy="4125433"/>
          </a:xfrm>
        </p:spPr>
        <p:txBody>
          <a:bodyPr>
            <a:noAutofit/>
          </a:bodyPr>
          <a:lstStyle/>
          <a:p>
            <a:pPr marL="0" indent="0" algn="ctr">
              <a:buNone/>
            </a:pPr>
            <a:r>
              <a:rPr lang="fr-FR" sz="2400" b="1" dirty="0">
                <a:solidFill>
                  <a:srgbClr val="002060"/>
                </a:solidFill>
              </a:rPr>
              <a:t>Projets Lauréats : Meilleur PFA en Génie Mécanique (</a:t>
            </a:r>
            <a:r>
              <a:rPr lang="fr-FR" sz="2400" b="1" dirty="0" err="1">
                <a:solidFill>
                  <a:srgbClr val="002060"/>
                </a:solidFill>
              </a:rPr>
              <a:t>Projects</a:t>
            </a:r>
            <a:r>
              <a:rPr lang="fr-FR" sz="2400" b="1" dirty="0">
                <a:solidFill>
                  <a:srgbClr val="002060"/>
                </a:solidFill>
              </a:rPr>
              <a:t> </a:t>
            </a:r>
            <a:r>
              <a:rPr lang="fr-FR" sz="2400" b="1" dirty="0" err="1">
                <a:solidFill>
                  <a:srgbClr val="002060"/>
                </a:solidFill>
              </a:rPr>
              <a:t>Valley</a:t>
            </a:r>
            <a:r>
              <a:rPr lang="fr-FR" sz="2400" b="1" dirty="0" smtClean="0">
                <a:solidFill>
                  <a:srgbClr val="002060"/>
                </a:solidFill>
              </a:rPr>
              <a:t>)</a:t>
            </a:r>
          </a:p>
          <a:p>
            <a:pPr marL="0" indent="0" algn="just">
              <a:buNone/>
            </a:pPr>
            <a:r>
              <a:rPr lang="fr-FR" sz="1800" dirty="0"/>
              <a:t>Lors de l’événement annuel </a:t>
            </a:r>
            <a:r>
              <a:rPr lang="fr-FR" sz="1800" dirty="0" err="1"/>
              <a:t>Projects</a:t>
            </a:r>
            <a:r>
              <a:rPr lang="fr-FR" sz="1800" dirty="0"/>
              <a:t> </a:t>
            </a:r>
            <a:r>
              <a:rPr lang="fr-FR" sz="1800" dirty="0" err="1"/>
              <a:t>Valley</a:t>
            </a:r>
            <a:r>
              <a:rPr lang="fr-FR" sz="1800" dirty="0"/>
              <a:t> de l'Institut International de Technologie (IIT), qui met en compétition les meilleurs Projets de Fin d’Année (PFA) et de Fin d’Études (PFE), j’ai eu l'honneur de voir mon projet distingué comme Meilleur PFA du département de Génie Mécanique. Cette reconnaissance majeure, décernée par un jury d’experts, valide l’effort, la rigueur méthodologique et l’innovation technique déployés. Ce prix souligne ma capacité à concevoir et à réaliser des solutions ingénieuses, représentant une étape clé et motivante dans mon parcours d’ingénieur</a:t>
            </a:r>
            <a:r>
              <a:rPr lang="fr-FR" sz="1600" dirty="0"/>
              <a:t>.</a:t>
            </a:r>
            <a:br>
              <a:rPr lang="fr-FR" sz="1600" dirty="0"/>
            </a:br>
            <a:endParaRPr lang="fr-FR" sz="1600" dirty="0"/>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432" y="3243511"/>
            <a:ext cx="3243760" cy="2166730"/>
          </a:xfrm>
          <a:prstGeom prst="rect">
            <a:avLst/>
          </a:prstGeom>
        </p:spPr>
      </p:pic>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431" y="957263"/>
            <a:ext cx="3243760" cy="2166730"/>
          </a:xfrm>
          <a:prstGeom prst="rect">
            <a:avLst/>
          </a:prstGeom>
        </p:spPr>
      </p:pic>
      <p:pic>
        <p:nvPicPr>
          <p:cNvPr id="2050" name="Picture 2" descr="Aucune description alternative pour cett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21412" y="2291472"/>
            <a:ext cx="3053851" cy="2035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979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345674" y="0"/>
            <a:ext cx="10515600" cy="1325563"/>
          </a:xfrm>
        </p:spPr>
        <p:txBody>
          <a:bodyPr>
            <a:normAutofit/>
          </a:bodyPr>
          <a:lstStyle/>
          <a:p>
            <a:r>
              <a:rPr lang="fr-FR" sz="4800" dirty="0" err="1" smtClean="0">
                <a:solidFill>
                  <a:srgbClr val="002060"/>
                </a:solidFill>
              </a:rPr>
              <a:t>Certifcats</a:t>
            </a:r>
            <a:endParaRPr lang="fr-FR" sz="4800" dirty="0">
              <a:solidFill>
                <a:srgbClr val="002060"/>
              </a:solidFill>
            </a:endParaRPr>
          </a:p>
        </p:txBody>
      </p:sp>
      <p:sp>
        <p:nvSpPr>
          <p:cNvPr id="3" name="Espace réservé du contenu 2"/>
          <p:cNvSpPr>
            <a:spLocks noGrp="1"/>
          </p:cNvSpPr>
          <p:nvPr>
            <p:ph idx="1"/>
          </p:nvPr>
        </p:nvSpPr>
        <p:spPr>
          <a:xfrm>
            <a:off x="595955" y="1238771"/>
            <a:ext cx="10515600" cy="4351338"/>
          </a:xfrm>
        </p:spPr>
        <p:txBody>
          <a:bodyPr/>
          <a:lstStyle/>
          <a:p>
            <a:r>
              <a:rPr lang="fr-FR" dirty="0" smtClean="0"/>
              <a:t>DELF B2</a:t>
            </a:r>
          </a:p>
          <a:p>
            <a:r>
              <a:rPr lang="fr-FR" dirty="0" smtClean="0"/>
              <a:t>SolidWorks Simulation </a:t>
            </a:r>
            <a:r>
              <a:rPr lang="fr-FR" dirty="0" err="1" smtClean="0"/>
              <a:t>Associate</a:t>
            </a:r>
            <a:r>
              <a:rPr lang="fr-FR" dirty="0" smtClean="0"/>
              <a:t> </a:t>
            </a:r>
          </a:p>
          <a:p>
            <a:r>
              <a:rPr lang="fr-FR" dirty="0" smtClean="0"/>
              <a:t>SOLIDWORKS CAD Design </a:t>
            </a:r>
            <a:r>
              <a:rPr lang="fr-FR" dirty="0" err="1" smtClean="0"/>
              <a:t>Associate</a:t>
            </a:r>
            <a:r>
              <a:rPr lang="fr-FR" dirty="0" smtClean="0"/>
              <a:t> </a:t>
            </a:r>
          </a:p>
          <a:p>
            <a:r>
              <a:rPr lang="fr-FR" dirty="0" smtClean="0"/>
              <a:t>Meilleur projet de fin d’étude a ICAMEM</a:t>
            </a:r>
          </a:p>
          <a:p>
            <a:pPr marL="0" indent="0">
              <a:buNone/>
            </a:pPr>
            <a:endParaRPr lang="fr-FR" dirty="0" smtClean="0"/>
          </a:p>
          <a:p>
            <a:endParaRPr lang="fr-FR"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885" y="4005250"/>
            <a:ext cx="3928744" cy="2779687"/>
          </a:xfrm>
          <a:prstGeom prst="rect">
            <a:avLst/>
          </a:prstGeom>
        </p:spPr>
      </p:pic>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4951" y="1219901"/>
            <a:ext cx="4138535" cy="2928120"/>
          </a:xfrm>
          <a:prstGeom prst="rect">
            <a:avLst/>
          </a:prstGeom>
        </p:spPr>
      </p:pic>
      <p:pic>
        <p:nvPicPr>
          <p:cNvPr id="8" name="Imag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4630168" y="3308522"/>
            <a:ext cx="2620548" cy="3703821"/>
          </a:xfrm>
          <a:prstGeom prst="rect">
            <a:avLst/>
          </a:prstGeom>
        </p:spPr>
      </p:pic>
      <p:pic>
        <p:nvPicPr>
          <p:cNvPr id="10" name="Imag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2659" y="3850158"/>
            <a:ext cx="3705931" cy="2620547"/>
          </a:xfrm>
          <a:prstGeom prst="rect">
            <a:avLst/>
          </a:prstGeom>
        </p:spPr>
      </p:pic>
    </p:spTree>
    <p:extLst>
      <p:ext uri="{BB962C8B-B14F-4D97-AF65-F5344CB8AC3E}">
        <p14:creationId xmlns:p14="http://schemas.microsoft.com/office/powerpoint/2010/main" val="3076330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7"/>
          <p:cNvSpPr txBox="1"/>
          <p:nvPr/>
        </p:nvSpPr>
        <p:spPr>
          <a:xfrm>
            <a:off x="2694062" y="391524"/>
            <a:ext cx="7984734" cy="202620"/>
          </a:xfrm>
          <a:prstGeom prst="rect">
            <a:avLst/>
          </a:prstGeom>
        </p:spPr>
        <p:txBody>
          <a:bodyPr vert="horz" wrap="square" lIns="0" tIns="35560" rIns="0" bIns="0" rtlCol="0">
            <a:spAutoFit/>
          </a:bodyPr>
          <a:lstStyle/>
          <a:p>
            <a:pPr marL="12700" marR="5080">
              <a:lnSpc>
                <a:spcPts val="1270"/>
              </a:lnSpc>
              <a:spcBef>
                <a:spcPts val="280"/>
              </a:spcBef>
            </a:pPr>
            <a:r>
              <a:rPr lang="fr-FR" sz="4000" b="1" kern="0" spc="-10" dirty="0">
                <a:solidFill>
                  <a:srgbClr val="2E62A6"/>
                </a:solidFill>
                <a:latin typeface="Tahoma"/>
                <a:cs typeface="Tahoma"/>
              </a:rPr>
              <a:t>Expériences associatives</a:t>
            </a:r>
            <a:endParaRPr lang="fr-FR" sz="4000" kern="0" dirty="0">
              <a:solidFill>
                <a:sysClr val="windowText" lastClr="000000"/>
              </a:solidFill>
              <a:latin typeface="Tahoma"/>
              <a:cs typeface="Tahoma"/>
            </a:endParaRPr>
          </a:p>
        </p:txBody>
      </p:sp>
      <p:sp>
        <p:nvSpPr>
          <p:cNvPr id="8" name="object 94"/>
          <p:cNvSpPr txBox="1"/>
          <p:nvPr/>
        </p:nvSpPr>
        <p:spPr>
          <a:xfrm>
            <a:off x="2694062" y="809805"/>
            <a:ext cx="5345038" cy="639919"/>
          </a:xfrm>
          <a:prstGeom prst="rect">
            <a:avLst/>
          </a:prstGeom>
        </p:spPr>
        <p:txBody>
          <a:bodyPr vert="horz" wrap="square" lIns="0" tIns="46990" rIns="0" bIns="0" rtlCol="0">
            <a:spAutoFit/>
          </a:bodyPr>
          <a:lstStyle/>
          <a:p>
            <a:pPr marL="12700">
              <a:spcBef>
                <a:spcPts val="370"/>
              </a:spcBef>
            </a:pPr>
            <a:r>
              <a:rPr lang="fr-FR" b="1" kern="0" spc="-20" dirty="0">
                <a:solidFill>
                  <a:srgbClr val="111111"/>
                </a:solidFill>
                <a:latin typeface="Tahoma"/>
                <a:cs typeface="Tahoma"/>
              </a:rPr>
              <a:t>Membre</a:t>
            </a:r>
            <a:r>
              <a:rPr lang="fr-FR" b="1" kern="0" spc="-10" dirty="0">
                <a:solidFill>
                  <a:srgbClr val="111111"/>
                </a:solidFill>
                <a:latin typeface="Tahoma"/>
                <a:cs typeface="Tahoma"/>
              </a:rPr>
              <a:t> Bureau</a:t>
            </a:r>
            <a:endParaRPr lang="fr-FR" kern="0" dirty="0">
              <a:solidFill>
                <a:sysClr val="windowText" lastClr="000000"/>
              </a:solidFill>
              <a:latin typeface="Tahoma"/>
              <a:cs typeface="Tahoma"/>
            </a:endParaRPr>
          </a:p>
          <a:p>
            <a:pPr marL="12700">
              <a:spcBef>
                <a:spcPts val="265"/>
              </a:spcBef>
            </a:pPr>
            <a:r>
              <a:rPr lang="fr-FR" kern="0" spc="50" dirty="0">
                <a:solidFill>
                  <a:sysClr val="windowText" lastClr="000000"/>
                </a:solidFill>
                <a:latin typeface="Tahoma"/>
                <a:cs typeface="Tahoma"/>
              </a:rPr>
              <a:t>Club</a:t>
            </a:r>
            <a:r>
              <a:rPr lang="fr-FR" kern="0" spc="40" dirty="0">
                <a:solidFill>
                  <a:sysClr val="windowText" lastClr="000000"/>
                </a:solidFill>
                <a:latin typeface="Tahoma"/>
                <a:cs typeface="Tahoma"/>
              </a:rPr>
              <a:t> </a:t>
            </a:r>
            <a:r>
              <a:rPr lang="fr-FR" kern="0" spc="20" dirty="0">
                <a:solidFill>
                  <a:sysClr val="windowText" lastClr="000000"/>
                </a:solidFill>
                <a:latin typeface="Tahoma"/>
                <a:cs typeface="Tahoma"/>
              </a:rPr>
              <a:t>Aéromodélisme</a:t>
            </a:r>
            <a:r>
              <a:rPr lang="fr-FR" kern="0" spc="45" dirty="0">
                <a:solidFill>
                  <a:sysClr val="windowText" lastClr="000000"/>
                </a:solidFill>
                <a:latin typeface="Tahoma"/>
                <a:cs typeface="Tahoma"/>
              </a:rPr>
              <a:t> </a:t>
            </a:r>
            <a:r>
              <a:rPr lang="fr-FR" kern="0" spc="20" dirty="0">
                <a:solidFill>
                  <a:sysClr val="windowText" lastClr="000000"/>
                </a:solidFill>
                <a:latin typeface="Tahoma"/>
                <a:cs typeface="Tahoma"/>
              </a:rPr>
              <a:t>ISET</a:t>
            </a:r>
            <a:r>
              <a:rPr lang="fr-FR" kern="0" spc="45" dirty="0">
                <a:solidFill>
                  <a:sysClr val="windowText" lastClr="000000"/>
                </a:solidFill>
                <a:latin typeface="Tahoma"/>
                <a:cs typeface="Tahoma"/>
              </a:rPr>
              <a:t> </a:t>
            </a:r>
            <a:r>
              <a:rPr lang="fr-FR" kern="0" spc="-20" dirty="0">
                <a:solidFill>
                  <a:sysClr val="windowText" lastClr="000000"/>
                </a:solidFill>
                <a:latin typeface="Tahoma"/>
                <a:cs typeface="Tahoma"/>
              </a:rPr>
              <a:t>Sfax</a:t>
            </a:r>
            <a:endParaRPr lang="fr-FR" kern="0" dirty="0">
              <a:solidFill>
                <a:sysClr val="windowText" lastClr="000000"/>
              </a:solidFill>
              <a:latin typeface="Tahoma"/>
              <a:cs typeface="Tahoma"/>
            </a:endParaRPr>
          </a:p>
        </p:txBody>
      </p:sp>
      <p:sp>
        <p:nvSpPr>
          <p:cNvPr id="10" name="object 96"/>
          <p:cNvSpPr txBox="1"/>
          <p:nvPr/>
        </p:nvSpPr>
        <p:spPr>
          <a:xfrm>
            <a:off x="471562" y="972028"/>
            <a:ext cx="2932037" cy="315471"/>
          </a:xfrm>
          <a:prstGeom prst="rect">
            <a:avLst/>
          </a:prstGeom>
        </p:spPr>
        <p:txBody>
          <a:bodyPr vert="horz" wrap="square" lIns="0" tIns="68580" rIns="0" bIns="0" rtlCol="0">
            <a:spAutoFit/>
          </a:bodyPr>
          <a:lstStyle/>
          <a:p>
            <a:pPr marL="12700">
              <a:spcBef>
                <a:spcPts val="540"/>
              </a:spcBef>
            </a:pPr>
            <a:r>
              <a:rPr lang="fr-FR" sz="1600" i="1" kern="0" spc="-50" dirty="0">
                <a:solidFill>
                  <a:sysClr val="windowText" lastClr="000000"/>
                </a:solidFill>
                <a:latin typeface="Verdana"/>
                <a:cs typeface="Verdana"/>
              </a:rPr>
              <a:t>09/2020</a:t>
            </a:r>
            <a:r>
              <a:rPr lang="fr-FR" sz="1600" i="1" kern="0" spc="-40" dirty="0">
                <a:solidFill>
                  <a:sysClr val="windowText" lastClr="000000"/>
                </a:solidFill>
                <a:latin typeface="Verdana"/>
                <a:cs typeface="Verdana"/>
              </a:rPr>
              <a:t> </a:t>
            </a:r>
            <a:r>
              <a:rPr lang="fr-FR" sz="1600" i="1" kern="0" spc="-130" dirty="0">
                <a:solidFill>
                  <a:sysClr val="windowText" lastClr="000000"/>
                </a:solidFill>
                <a:latin typeface="Verdana"/>
                <a:cs typeface="Verdana"/>
              </a:rPr>
              <a:t>–</a:t>
            </a:r>
            <a:r>
              <a:rPr lang="fr-FR" sz="1600" i="1" kern="0" spc="-40" dirty="0">
                <a:solidFill>
                  <a:sysClr val="windowText" lastClr="000000"/>
                </a:solidFill>
                <a:latin typeface="Verdana"/>
                <a:cs typeface="Verdana"/>
              </a:rPr>
              <a:t> </a:t>
            </a:r>
            <a:r>
              <a:rPr lang="fr-FR" sz="1600" i="1" kern="0" spc="-10" dirty="0">
                <a:solidFill>
                  <a:sysClr val="windowText" lastClr="000000"/>
                </a:solidFill>
                <a:latin typeface="Verdana"/>
                <a:cs typeface="Verdana"/>
              </a:rPr>
              <a:t>06/2023</a:t>
            </a:r>
            <a:endParaRPr lang="fr-FR" sz="1600" kern="0" dirty="0">
              <a:solidFill>
                <a:sysClr val="windowText" lastClr="000000"/>
              </a:solidFill>
              <a:latin typeface="Verdana"/>
              <a:cs typeface="Verdana"/>
            </a:endParaRPr>
          </a:p>
        </p:txBody>
      </p:sp>
      <p:sp>
        <p:nvSpPr>
          <p:cNvPr id="11" name="object 97"/>
          <p:cNvSpPr txBox="1"/>
          <p:nvPr/>
        </p:nvSpPr>
        <p:spPr>
          <a:xfrm>
            <a:off x="2694062" y="1843444"/>
            <a:ext cx="10234538" cy="302712"/>
          </a:xfrm>
          <a:prstGeom prst="rect">
            <a:avLst/>
          </a:prstGeom>
        </p:spPr>
        <p:txBody>
          <a:bodyPr vert="horz" wrap="square" lIns="0" tIns="12065" rIns="0" bIns="0" rtlCol="0">
            <a:spAutoFit/>
          </a:bodyPr>
          <a:lstStyle/>
          <a:p>
            <a:pPr marL="184150" marR="5080" indent="-171450">
              <a:lnSpc>
                <a:spcPct val="117100"/>
              </a:lnSpc>
              <a:spcBef>
                <a:spcPts val="95"/>
              </a:spcBef>
              <a:buFont typeface="Arial" panose="020B0604020202020204" pitchFamily="34" charset="0"/>
              <a:buChar char="•"/>
            </a:pPr>
            <a:r>
              <a:rPr lang="fr-FR" kern="0" dirty="0">
                <a:solidFill>
                  <a:sysClr val="windowText" lastClr="000000"/>
                </a:solidFill>
                <a:latin typeface="Tahoma"/>
                <a:cs typeface="Tahoma"/>
              </a:rPr>
              <a:t>Gagnant</a:t>
            </a:r>
            <a:r>
              <a:rPr lang="fr-FR" kern="0" spc="105" dirty="0">
                <a:solidFill>
                  <a:sysClr val="windowText" lastClr="000000"/>
                </a:solidFill>
                <a:latin typeface="Tahoma"/>
                <a:cs typeface="Tahoma"/>
              </a:rPr>
              <a:t> </a:t>
            </a:r>
            <a:r>
              <a:rPr lang="fr-FR" kern="0" dirty="0">
                <a:solidFill>
                  <a:sysClr val="windowText" lastClr="000000"/>
                </a:solidFill>
                <a:latin typeface="Tahoma"/>
                <a:cs typeface="Tahoma"/>
              </a:rPr>
              <a:t>du</a:t>
            </a:r>
            <a:r>
              <a:rPr lang="fr-FR" kern="0" spc="105" dirty="0">
                <a:solidFill>
                  <a:sysClr val="windowText" lastClr="000000"/>
                </a:solidFill>
                <a:latin typeface="Tahoma"/>
                <a:cs typeface="Tahoma"/>
              </a:rPr>
              <a:t> </a:t>
            </a:r>
            <a:r>
              <a:rPr lang="fr-FR" kern="0" spc="-60" dirty="0">
                <a:solidFill>
                  <a:sysClr val="windowText" lastClr="000000"/>
                </a:solidFill>
                <a:latin typeface="Tahoma"/>
                <a:cs typeface="Tahoma"/>
              </a:rPr>
              <a:t>1</a:t>
            </a:r>
            <a:r>
              <a:rPr lang="fr-FR" kern="0" spc="110" dirty="0">
                <a:solidFill>
                  <a:sysClr val="windowText" lastClr="000000"/>
                </a:solidFill>
                <a:latin typeface="Tahoma"/>
                <a:cs typeface="Tahoma"/>
              </a:rPr>
              <a:t> </a:t>
            </a:r>
            <a:r>
              <a:rPr lang="fr-FR" kern="0" dirty="0">
                <a:solidFill>
                  <a:sysClr val="windowText" lastClr="000000"/>
                </a:solidFill>
                <a:latin typeface="Tahoma"/>
                <a:cs typeface="Tahoma"/>
              </a:rPr>
              <a:t>ère</a:t>
            </a:r>
            <a:r>
              <a:rPr lang="fr-FR" kern="0" spc="105" dirty="0">
                <a:solidFill>
                  <a:sysClr val="windowText" lastClr="000000"/>
                </a:solidFill>
                <a:latin typeface="Tahoma"/>
                <a:cs typeface="Tahoma"/>
              </a:rPr>
              <a:t> </a:t>
            </a:r>
            <a:r>
              <a:rPr lang="fr-FR" kern="0" spc="-20" dirty="0" smtClean="0">
                <a:solidFill>
                  <a:sysClr val="windowText" lastClr="000000"/>
                </a:solidFill>
                <a:latin typeface="Tahoma"/>
                <a:cs typeface="Tahoma"/>
              </a:rPr>
              <a:t>prix </a:t>
            </a:r>
            <a:r>
              <a:rPr lang="fr-FR" kern="0" spc="30" dirty="0" smtClean="0">
                <a:solidFill>
                  <a:sysClr val="windowText" lastClr="000000"/>
                </a:solidFill>
                <a:latin typeface="Tahoma"/>
                <a:cs typeface="Tahoma"/>
              </a:rPr>
              <a:t>compétition </a:t>
            </a:r>
            <a:r>
              <a:rPr lang="fr-FR" kern="0" spc="30" dirty="0">
                <a:solidFill>
                  <a:sysClr val="windowText" lastClr="000000"/>
                </a:solidFill>
                <a:latin typeface="Tahoma"/>
                <a:cs typeface="Tahoma"/>
              </a:rPr>
              <a:t>planeur</a:t>
            </a:r>
            <a:r>
              <a:rPr lang="fr-FR" kern="0" spc="35" dirty="0">
                <a:solidFill>
                  <a:sysClr val="windowText" lastClr="000000"/>
                </a:solidFill>
                <a:latin typeface="Tahoma"/>
                <a:cs typeface="Tahoma"/>
              </a:rPr>
              <a:t> </a:t>
            </a:r>
            <a:r>
              <a:rPr lang="fr-FR" kern="0" spc="55" dirty="0">
                <a:solidFill>
                  <a:sysClr val="windowText" lastClr="000000"/>
                </a:solidFill>
                <a:latin typeface="Tahoma"/>
                <a:cs typeface="Tahoma"/>
              </a:rPr>
              <a:t>ENET</a:t>
            </a:r>
            <a:r>
              <a:rPr lang="fr-FR" kern="0" spc="35" dirty="0">
                <a:solidFill>
                  <a:sysClr val="windowText" lastClr="000000"/>
                </a:solidFill>
                <a:latin typeface="Tahoma"/>
                <a:cs typeface="Tahoma"/>
              </a:rPr>
              <a:t> </a:t>
            </a:r>
            <a:r>
              <a:rPr lang="fr-FR" kern="0" spc="-20" dirty="0">
                <a:solidFill>
                  <a:sysClr val="windowText" lastClr="000000"/>
                </a:solidFill>
                <a:latin typeface="Tahoma"/>
                <a:cs typeface="Tahoma"/>
              </a:rPr>
              <a:t>AERO </a:t>
            </a:r>
            <a:r>
              <a:rPr lang="fr-FR" kern="0" spc="70" dirty="0">
                <a:solidFill>
                  <a:sysClr val="windowText" lastClr="000000"/>
                </a:solidFill>
                <a:latin typeface="Tahoma"/>
                <a:cs typeface="Tahoma"/>
              </a:rPr>
              <a:t>CUP</a:t>
            </a:r>
            <a:endParaRPr lang="fr-FR" kern="0" dirty="0">
              <a:solidFill>
                <a:sysClr val="windowText" lastClr="000000"/>
              </a:solidFill>
              <a:latin typeface="Tahoma"/>
              <a:cs typeface="Tahoma"/>
            </a:endParaRPr>
          </a:p>
        </p:txBody>
      </p:sp>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9620" y="2536799"/>
            <a:ext cx="3148884" cy="4198512"/>
          </a:xfrm>
          <a:prstGeom prst="rect">
            <a:avLst/>
          </a:prstGeom>
        </p:spPr>
      </p:pic>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9057" y="2699024"/>
            <a:ext cx="3085816" cy="4114421"/>
          </a:xfrm>
          <a:prstGeom prst="rect">
            <a:avLst/>
          </a:prstGeom>
        </p:spPr>
      </p:pic>
    </p:spTree>
    <p:extLst>
      <p:ext uri="{BB962C8B-B14F-4D97-AF65-F5344CB8AC3E}">
        <p14:creationId xmlns:p14="http://schemas.microsoft.com/office/powerpoint/2010/main" val="2083253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390081" y="325820"/>
            <a:ext cx="9144000" cy="548399"/>
          </a:xfrm>
        </p:spPr>
        <p:txBody>
          <a:bodyPr>
            <a:normAutofit fontScale="90000"/>
          </a:bodyPr>
          <a:lstStyle/>
          <a:p>
            <a:r>
              <a:rPr lang="fr-FR" dirty="0" smtClean="0"/>
              <a:t>Mon Parcours Académique</a:t>
            </a:r>
            <a:endParaRPr lang="fr-FR"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391" y="4138270"/>
            <a:ext cx="1453487" cy="1453487"/>
          </a:xfrm>
          <a:prstGeom prst="rect">
            <a:avLst/>
          </a:prstGeom>
        </p:spPr>
      </p:pic>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0355" y="3314661"/>
            <a:ext cx="1265452" cy="799146"/>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287" y="1847964"/>
            <a:ext cx="1263696" cy="1263696"/>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3150" y="886451"/>
            <a:ext cx="805970" cy="780652"/>
          </a:xfrm>
          <a:prstGeom prst="rect">
            <a:avLst/>
          </a:prstGeom>
        </p:spPr>
      </p:pic>
      <p:pic>
        <p:nvPicPr>
          <p:cNvPr id="8" name="Imag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153" y="5616220"/>
            <a:ext cx="1160060" cy="1160060"/>
          </a:xfrm>
          <a:prstGeom prst="rect">
            <a:avLst/>
          </a:prstGeom>
        </p:spPr>
      </p:pic>
      <p:sp>
        <p:nvSpPr>
          <p:cNvPr id="10" name="ZoneTexte 9"/>
          <p:cNvSpPr txBox="1"/>
          <p:nvPr/>
        </p:nvSpPr>
        <p:spPr>
          <a:xfrm flipH="1">
            <a:off x="2150040" y="6196250"/>
            <a:ext cx="8541203" cy="369332"/>
          </a:xfrm>
          <a:prstGeom prst="rect">
            <a:avLst/>
          </a:prstGeom>
          <a:noFill/>
        </p:spPr>
        <p:txBody>
          <a:bodyPr wrap="square" rtlCol="0">
            <a:spAutoFit/>
          </a:bodyPr>
          <a:lstStyle/>
          <a:p>
            <a:r>
              <a:rPr lang="fr-FR" dirty="0" smtClean="0"/>
              <a:t>2019-2020  : Baccalauréat Science Techniques – </a:t>
            </a:r>
            <a:r>
              <a:rPr lang="fr-FR" dirty="0" err="1" smtClean="0"/>
              <a:t>Lycéé</a:t>
            </a:r>
            <a:r>
              <a:rPr lang="fr-FR" dirty="0" smtClean="0"/>
              <a:t> Mohamed Ali Sfax</a:t>
            </a:r>
            <a:endParaRPr lang="fr-FR" dirty="0"/>
          </a:p>
        </p:txBody>
      </p:sp>
      <p:sp>
        <p:nvSpPr>
          <p:cNvPr id="11" name="ZoneTexte 10"/>
          <p:cNvSpPr txBox="1"/>
          <p:nvPr/>
        </p:nvSpPr>
        <p:spPr>
          <a:xfrm flipH="1">
            <a:off x="2150039" y="4680347"/>
            <a:ext cx="10151498" cy="369332"/>
          </a:xfrm>
          <a:prstGeom prst="rect">
            <a:avLst/>
          </a:prstGeom>
          <a:noFill/>
        </p:spPr>
        <p:txBody>
          <a:bodyPr wrap="square" rtlCol="0">
            <a:spAutoFit/>
          </a:bodyPr>
          <a:lstStyle/>
          <a:p>
            <a:r>
              <a:rPr lang="fr-FR" dirty="0" smtClean="0"/>
              <a:t>2020-2023 : Licence en Génie Mécanique – Institut Supérieur des Etudes Technologique de Sfax</a:t>
            </a:r>
            <a:endParaRPr lang="fr-FR" dirty="0"/>
          </a:p>
        </p:txBody>
      </p:sp>
      <p:sp>
        <p:nvSpPr>
          <p:cNvPr id="12" name="ZoneTexte 11"/>
          <p:cNvSpPr txBox="1"/>
          <p:nvPr/>
        </p:nvSpPr>
        <p:spPr>
          <a:xfrm flipH="1">
            <a:off x="2150039" y="3529568"/>
            <a:ext cx="8541203" cy="369332"/>
          </a:xfrm>
          <a:prstGeom prst="rect">
            <a:avLst/>
          </a:prstGeom>
          <a:noFill/>
        </p:spPr>
        <p:txBody>
          <a:bodyPr wrap="square" rtlCol="0">
            <a:spAutoFit/>
          </a:bodyPr>
          <a:lstStyle/>
          <a:p>
            <a:r>
              <a:rPr lang="fr-FR" dirty="0" smtClean="0"/>
              <a:t>2023-2025  : Ingénierie en Génie Mécanique– Institut International de Technologie Sfax</a:t>
            </a:r>
            <a:endParaRPr lang="fr-FR" dirty="0"/>
          </a:p>
        </p:txBody>
      </p:sp>
      <p:sp>
        <p:nvSpPr>
          <p:cNvPr id="13" name="ZoneTexte 12"/>
          <p:cNvSpPr txBox="1"/>
          <p:nvPr/>
        </p:nvSpPr>
        <p:spPr>
          <a:xfrm flipH="1">
            <a:off x="2150038" y="2402285"/>
            <a:ext cx="10041961" cy="646331"/>
          </a:xfrm>
          <a:prstGeom prst="rect">
            <a:avLst/>
          </a:prstGeom>
          <a:noFill/>
        </p:spPr>
        <p:txBody>
          <a:bodyPr wrap="square" rtlCol="0">
            <a:spAutoFit/>
          </a:bodyPr>
          <a:lstStyle/>
          <a:p>
            <a:r>
              <a:rPr lang="fr-FR" dirty="0" smtClean="0"/>
              <a:t>2025-2026  : Ingénierie en Génie mécanique –Machine Robots et Système – Spécialité Procèdes de fabrication et industrialisation – Sigma Clermont</a:t>
            </a:r>
            <a:endParaRPr lang="fr-FR" dirty="0"/>
          </a:p>
        </p:txBody>
      </p:sp>
      <p:sp>
        <p:nvSpPr>
          <p:cNvPr id="14" name="ZoneTexte 13"/>
          <p:cNvSpPr txBox="1"/>
          <p:nvPr/>
        </p:nvSpPr>
        <p:spPr>
          <a:xfrm flipH="1">
            <a:off x="2150038" y="991920"/>
            <a:ext cx="10151498" cy="646331"/>
          </a:xfrm>
          <a:prstGeom prst="rect">
            <a:avLst/>
          </a:prstGeom>
          <a:noFill/>
        </p:spPr>
        <p:txBody>
          <a:bodyPr wrap="square" rtlCol="0">
            <a:spAutoFit/>
          </a:bodyPr>
          <a:lstStyle/>
          <a:p>
            <a:r>
              <a:rPr lang="fr-FR" dirty="0" smtClean="0"/>
              <a:t>2025-2026  : Master en Génie Mécanique – Matériaux , Structures, Fiabilité et Machines-UCA Clermont Auvergne</a:t>
            </a:r>
            <a:endParaRPr lang="fr-FR" dirty="0"/>
          </a:p>
        </p:txBody>
      </p:sp>
    </p:spTree>
    <p:extLst>
      <p:ext uri="{BB962C8B-B14F-4D97-AF65-F5344CB8AC3E}">
        <p14:creationId xmlns:p14="http://schemas.microsoft.com/office/powerpoint/2010/main" val="1517555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320214" y="171144"/>
            <a:ext cx="9144000" cy="548399"/>
          </a:xfrm>
        </p:spPr>
        <p:txBody>
          <a:bodyPr>
            <a:noAutofit/>
          </a:bodyPr>
          <a:lstStyle/>
          <a:p>
            <a:r>
              <a:rPr lang="fr-FR" sz="2800" dirty="0" smtClean="0"/>
              <a:t>Expérience Professionnelle : Les Stages</a:t>
            </a:r>
            <a:endParaRPr lang="fr-FR" sz="2800" dirty="0"/>
          </a:p>
        </p:txBody>
      </p:sp>
      <p:sp>
        <p:nvSpPr>
          <p:cNvPr id="10" name="ZoneTexte 9"/>
          <p:cNvSpPr txBox="1"/>
          <p:nvPr/>
        </p:nvSpPr>
        <p:spPr>
          <a:xfrm flipH="1">
            <a:off x="2150038" y="5648866"/>
            <a:ext cx="10622987" cy="1200329"/>
          </a:xfrm>
          <a:prstGeom prst="rect">
            <a:avLst/>
          </a:prstGeom>
          <a:noFill/>
        </p:spPr>
        <p:txBody>
          <a:bodyPr wrap="square" rtlCol="0">
            <a:spAutoFit/>
          </a:bodyPr>
          <a:lstStyle/>
          <a:p>
            <a:r>
              <a:rPr lang="fr-FR" dirty="0" smtClean="0"/>
              <a:t>08/ 2021 - 09/2021  : Stage d’initiation – Etablissement </a:t>
            </a:r>
            <a:r>
              <a:rPr lang="fr-FR" dirty="0" err="1" smtClean="0"/>
              <a:t>Sakka</a:t>
            </a:r>
            <a:r>
              <a:rPr lang="fr-FR" dirty="0" smtClean="0"/>
              <a:t> Industrie Mécanique " ESIM« </a:t>
            </a:r>
          </a:p>
          <a:p>
            <a:pPr marL="285750" indent="-285750">
              <a:buFont typeface="Wingdings" panose="05000000000000000000" pitchFamily="2" charset="2"/>
              <a:buChar char="ü"/>
            </a:pPr>
            <a:r>
              <a:rPr lang="fr-FR" dirty="0" smtClean="0"/>
              <a:t>Fabrication des moules d’injection plastique </a:t>
            </a:r>
          </a:p>
          <a:p>
            <a:pPr marL="285750" indent="-285750">
              <a:buFont typeface="Wingdings" panose="05000000000000000000" pitchFamily="2" charset="2"/>
              <a:buChar char="ü"/>
            </a:pPr>
            <a:r>
              <a:rPr lang="fr-FR" dirty="0" smtClean="0"/>
              <a:t>Usinage de précision </a:t>
            </a:r>
          </a:p>
          <a:p>
            <a:pPr marL="285750" indent="-285750">
              <a:buFont typeface="Wingdings" panose="05000000000000000000" pitchFamily="2" charset="2"/>
              <a:buChar char="ü"/>
            </a:pPr>
            <a:r>
              <a:rPr lang="fr-FR" dirty="0" smtClean="0"/>
              <a:t>Injection plastique des pièces techniqu</a:t>
            </a:r>
            <a:r>
              <a:rPr lang="fr-FR" dirty="0"/>
              <a:t>e</a:t>
            </a: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174" y="5992863"/>
            <a:ext cx="1390081" cy="512333"/>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811" y="4730403"/>
            <a:ext cx="1091182" cy="1091182"/>
          </a:xfrm>
          <a:prstGeom prst="rect">
            <a:avLst/>
          </a:prstGeom>
        </p:spPr>
      </p:pic>
      <p:pic>
        <p:nvPicPr>
          <p:cNvPr id="15" name="Imag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8856" y="3694100"/>
            <a:ext cx="1100137" cy="1100137"/>
          </a:xfrm>
          <a:prstGeom prst="rect">
            <a:avLst/>
          </a:prstGeom>
        </p:spPr>
      </p:pic>
      <p:pic>
        <p:nvPicPr>
          <p:cNvPr id="16" name="Imag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577" y="2759745"/>
            <a:ext cx="994697" cy="1008079"/>
          </a:xfrm>
          <a:prstGeom prst="rect">
            <a:avLst/>
          </a:prstGeom>
        </p:spPr>
      </p:pic>
      <p:pic>
        <p:nvPicPr>
          <p:cNvPr id="17" name="Imag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0347" y="1165178"/>
            <a:ext cx="789726" cy="789726"/>
          </a:xfrm>
          <a:prstGeom prst="rect">
            <a:avLst/>
          </a:prstGeom>
        </p:spPr>
      </p:pic>
      <p:sp>
        <p:nvSpPr>
          <p:cNvPr id="18" name="ZoneTexte 17"/>
          <p:cNvSpPr txBox="1"/>
          <p:nvPr/>
        </p:nvSpPr>
        <p:spPr>
          <a:xfrm flipH="1">
            <a:off x="2115882" y="4537330"/>
            <a:ext cx="10041962" cy="1477328"/>
          </a:xfrm>
          <a:prstGeom prst="rect">
            <a:avLst/>
          </a:prstGeom>
          <a:noFill/>
        </p:spPr>
        <p:txBody>
          <a:bodyPr wrap="square" rtlCol="0">
            <a:spAutoFit/>
          </a:bodyPr>
          <a:lstStyle/>
          <a:p>
            <a:r>
              <a:rPr lang="fr-FR" dirty="0" smtClean="0"/>
              <a:t>01/ 2022 - 02/2022 : Stage de Perfectionnement – Société d’Outillage de Précision et d’Equipements Mécanique" SOPEM "  </a:t>
            </a:r>
          </a:p>
          <a:p>
            <a:pPr marL="285750" indent="-285750">
              <a:buFont typeface="Wingdings" panose="05000000000000000000" pitchFamily="2" charset="2"/>
              <a:buChar char="ü"/>
            </a:pPr>
            <a:r>
              <a:rPr lang="fr-FR" dirty="0" smtClean="0"/>
              <a:t>Projet: Etude et conception d'un outil de presse pour rondelle</a:t>
            </a:r>
          </a:p>
          <a:p>
            <a:pPr marL="285750" indent="-285750">
              <a:buFont typeface="Wingdings" panose="05000000000000000000" pitchFamily="2" charset="2"/>
              <a:buChar char="ü"/>
            </a:pPr>
            <a:r>
              <a:rPr lang="fr-FR" dirty="0" smtClean="0"/>
              <a:t>Fabrication des outils de presse </a:t>
            </a:r>
          </a:p>
          <a:p>
            <a:pPr marL="285750" indent="-285750">
              <a:buFont typeface="Wingdings" panose="05000000000000000000" pitchFamily="2" charset="2"/>
              <a:buChar char="ü"/>
            </a:pPr>
            <a:endParaRPr lang="fr-FR" dirty="0"/>
          </a:p>
        </p:txBody>
      </p:sp>
      <p:sp>
        <p:nvSpPr>
          <p:cNvPr id="19" name="ZoneTexte 18"/>
          <p:cNvSpPr txBox="1"/>
          <p:nvPr/>
        </p:nvSpPr>
        <p:spPr>
          <a:xfrm flipH="1">
            <a:off x="2095410" y="3930900"/>
            <a:ext cx="10041962" cy="646331"/>
          </a:xfrm>
          <a:prstGeom prst="rect">
            <a:avLst/>
          </a:prstGeom>
          <a:noFill/>
        </p:spPr>
        <p:txBody>
          <a:bodyPr wrap="square" rtlCol="0">
            <a:spAutoFit/>
          </a:bodyPr>
          <a:lstStyle/>
          <a:p>
            <a:r>
              <a:rPr lang="fr-FR" dirty="0" smtClean="0"/>
              <a:t>08/ 2022 - 09/2022 : Stage Optionnel – Schlumberger  </a:t>
            </a:r>
          </a:p>
          <a:p>
            <a:pPr marL="285750" indent="-285750">
              <a:buFont typeface="Wingdings" panose="05000000000000000000" pitchFamily="2" charset="2"/>
              <a:buChar char="ü"/>
            </a:pPr>
            <a:r>
              <a:rPr lang="fr-FR" dirty="0" smtClean="0"/>
              <a:t>Pétrole –service : L’achèvement des puits –le forage-le </a:t>
            </a:r>
            <a:r>
              <a:rPr lang="fr-FR" dirty="0" err="1" smtClean="0"/>
              <a:t>logging</a:t>
            </a:r>
            <a:r>
              <a:rPr lang="fr-FR" dirty="0" smtClean="0"/>
              <a:t>-Cimentation -les essais de puits</a:t>
            </a:r>
            <a:endParaRPr lang="fr-FR" dirty="0"/>
          </a:p>
        </p:txBody>
      </p:sp>
      <p:sp>
        <p:nvSpPr>
          <p:cNvPr id="20" name="ZoneTexte 19"/>
          <p:cNvSpPr txBox="1"/>
          <p:nvPr/>
        </p:nvSpPr>
        <p:spPr>
          <a:xfrm flipH="1">
            <a:off x="2070469" y="2493473"/>
            <a:ext cx="9932708" cy="1477328"/>
          </a:xfrm>
          <a:prstGeom prst="rect">
            <a:avLst/>
          </a:prstGeom>
          <a:noFill/>
        </p:spPr>
        <p:txBody>
          <a:bodyPr wrap="square" rtlCol="0">
            <a:spAutoFit/>
          </a:bodyPr>
          <a:lstStyle/>
          <a:p>
            <a:r>
              <a:rPr lang="fr-FR" dirty="0" smtClean="0"/>
              <a:t>02/ 2023 - 06/2023 : Stage de fin d’</a:t>
            </a:r>
            <a:r>
              <a:rPr lang="fr-FR" dirty="0"/>
              <a:t>é</a:t>
            </a:r>
            <a:r>
              <a:rPr lang="fr-FR" dirty="0" smtClean="0"/>
              <a:t>tude – Société des ingénieurs pour les affaires S.I.A.F</a:t>
            </a:r>
          </a:p>
          <a:p>
            <a:pPr marL="285750" indent="-285750" algn="just">
              <a:buFont typeface="Wingdings" panose="05000000000000000000" pitchFamily="2" charset="2"/>
              <a:buChar char="ü"/>
            </a:pPr>
            <a:r>
              <a:rPr lang="fr-FR" dirty="0" smtClean="0"/>
              <a:t>Projet fin d'étude :Etude, Conception et Réalisation de la Partie Mécanique d’un Générateur de production d’Oxygène. C'est le tout premier générateur d'oxygène entièrement conçu et fabriqué en Tunisie avec une capabilité de produire de l’oxygène à une pureté supérieure à 92% </a:t>
            </a:r>
            <a:r>
              <a:rPr lang="fr-FR" dirty="0" err="1" smtClean="0"/>
              <a:t>pourl</a:t>
            </a:r>
            <a:r>
              <a:rPr lang="fr-FR" dirty="0" smtClean="0"/>
              <a:t> 'industrie et supérieure à 95% pour le domaine médical.</a:t>
            </a:r>
            <a:endParaRPr lang="fr-FR" dirty="0"/>
          </a:p>
        </p:txBody>
      </p:sp>
      <p:sp>
        <p:nvSpPr>
          <p:cNvPr id="21" name="ZoneTexte 20"/>
          <p:cNvSpPr txBox="1"/>
          <p:nvPr/>
        </p:nvSpPr>
        <p:spPr>
          <a:xfrm flipH="1">
            <a:off x="2111414" y="922828"/>
            <a:ext cx="9891763" cy="1477328"/>
          </a:xfrm>
          <a:prstGeom prst="rect">
            <a:avLst/>
          </a:prstGeom>
          <a:noFill/>
        </p:spPr>
        <p:txBody>
          <a:bodyPr wrap="square" rtlCol="0">
            <a:spAutoFit/>
          </a:bodyPr>
          <a:lstStyle/>
          <a:p>
            <a:r>
              <a:rPr lang="fr-FR" dirty="0" smtClean="0"/>
              <a:t>07/ 2025 - 08/2025 : Stage de Perfectionnement en ingénierie – OEM engineering </a:t>
            </a:r>
          </a:p>
          <a:p>
            <a:pPr marL="285750" indent="-285750">
              <a:buFont typeface="Wingdings" panose="05000000000000000000" pitchFamily="2" charset="2"/>
              <a:buChar char="ü"/>
            </a:pPr>
            <a:r>
              <a:rPr lang="fr-FR" dirty="0" smtClean="0"/>
              <a:t>Projet : Modélisation et Développement d'une TREMIE par macro VBA sur SolidWorks pour l'optimisation des taches d'ingénierie. </a:t>
            </a:r>
          </a:p>
          <a:p>
            <a:r>
              <a:rPr lang="fr-FR" dirty="0" smtClean="0"/>
              <a:t>08/ 2024 - 09/2024 : Stage initiation en ingénierie – OEM engineering </a:t>
            </a:r>
          </a:p>
          <a:p>
            <a:r>
              <a:rPr lang="fr-FR" dirty="0" smtClean="0"/>
              <a:t> Conception des modèles 3D, d’assemblages ,préparation </a:t>
            </a:r>
            <a:r>
              <a:rPr lang="fr-FR" dirty="0"/>
              <a:t>de documents de fabrication</a:t>
            </a:r>
            <a:r>
              <a:rPr lang="fr-FR" dirty="0" smtClean="0"/>
              <a:t> sur SolidWorks .</a:t>
            </a:r>
          </a:p>
        </p:txBody>
      </p:sp>
    </p:spTree>
    <p:extLst>
      <p:ext uri="{BB962C8B-B14F-4D97-AF65-F5344CB8AC3E}">
        <p14:creationId xmlns:p14="http://schemas.microsoft.com/office/powerpoint/2010/main" val="402577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136781" y="514044"/>
            <a:ext cx="9144000" cy="548399"/>
          </a:xfrm>
        </p:spPr>
        <p:txBody>
          <a:bodyPr>
            <a:noAutofit/>
          </a:bodyPr>
          <a:lstStyle/>
          <a:p>
            <a:r>
              <a:rPr lang="fr-FR" sz="2800" dirty="0" smtClean="0"/>
              <a:t>Expérience Professionnelle : Travail</a:t>
            </a:r>
            <a:endParaRPr lang="fr-FR" sz="2800" dirty="0"/>
          </a:p>
        </p:txBody>
      </p:sp>
      <p:pic>
        <p:nvPicPr>
          <p:cNvPr id="17" name="Imag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7637" y="1650565"/>
            <a:ext cx="1098288" cy="1098288"/>
          </a:xfrm>
          <a:prstGeom prst="rect">
            <a:avLst/>
          </a:prstGeom>
        </p:spPr>
      </p:pic>
      <p:sp>
        <p:nvSpPr>
          <p:cNvPr id="21" name="ZoneTexte 20"/>
          <p:cNvSpPr txBox="1"/>
          <p:nvPr/>
        </p:nvSpPr>
        <p:spPr>
          <a:xfrm flipH="1">
            <a:off x="1854237" y="1476826"/>
            <a:ext cx="10337762" cy="1754326"/>
          </a:xfrm>
          <a:prstGeom prst="rect">
            <a:avLst/>
          </a:prstGeom>
          <a:noFill/>
        </p:spPr>
        <p:txBody>
          <a:bodyPr wrap="square" rtlCol="0">
            <a:spAutoFit/>
          </a:bodyPr>
          <a:lstStyle/>
          <a:p>
            <a:r>
              <a:rPr lang="fr-FR" dirty="0" smtClean="0"/>
              <a:t>10/ 2023 - 07/2025 : Concepteur Mécanique (Chef Projet)  – OEM engineering </a:t>
            </a:r>
          </a:p>
          <a:p>
            <a:pPr marL="285750" indent="-285750">
              <a:buFont typeface="Wingdings" panose="05000000000000000000" pitchFamily="2" charset="2"/>
              <a:buChar char="ü"/>
            </a:pPr>
            <a:r>
              <a:rPr lang="fr-FR" dirty="0" smtClean="0"/>
              <a:t>Conduite de projets industriels : coordination des équipes, répartition des tâches et suivi des livrables. </a:t>
            </a:r>
          </a:p>
          <a:p>
            <a:pPr marL="285750" indent="-285750">
              <a:buFont typeface="Wingdings" panose="05000000000000000000" pitchFamily="2" charset="2"/>
              <a:buChar char="ü"/>
            </a:pPr>
            <a:r>
              <a:rPr lang="fr-FR" dirty="0" smtClean="0"/>
              <a:t>Modélisation 3D de machines industrielles et d’usines de tri de déchets ; réalisation d’assemblages complexes et de plans 2D de fabrication (SolidWorks, ZW-CAD).</a:t>
            </a:r>
          </a:p>
          <a:p>
            <a:pPr marL="285750" indent="-285750">
              <a:buFont typeface="Wingdings" panose="05000000000000000000" pitchFamily="2" charset="2"/>
              <a:buChar char="ü"/>
            </a:pPr>
            <a:r>
              <a:rPr lang="fr-FR" dirty="0" smtClean="0"/>
              <a:t>Conception </a:t>
            </a:r>
            <a:r>
              <a:rPr lang="fr-FR" dirty="0"/>
              <a:t>de plateformes, structures, convoyeurs et autres équipements </a:t>
            </a:r>
            <a:r>
              <a:rPr lang="fr-FR" dirty="0" smtClean="0"/>
              <a:t>industriels</a:t>
            </a:r>
          </a:p>
          <a:p>
            <a:pPr marL="285750" indent="-285750">
              <a:buFont typeface="Wingdings" panose="05000000000000000000" pitchFamily="2" charset="2"/>
              <a:buChar char="ü"/>
            </a:pPr>
            <a:r>
              <a:rPr lang="fr-FR" dirty="0" smtClean="0"/>
              <a:t>Collaboration internationale avec des clients, notamment au Canada.</a:t>
            </a:r>
          </a:p>
        </p:txBody>
      </p:sp>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106" y="3429001"/>
            <a:ext cx="3070747" cy="2303060"/>
          </a:xfrm>
          <a:prstGeom prst="rect">
            <a:avLst/>
          </a:prstGeom>
        </p:spPr>
      </p:pic>
      <p:pic>
        <p:nvPicPr>
          <p:cNvPr id="4" name="Imag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9793" y="3333465"/>
            <a:ext cx="3016153" cy="2386531"/>
          </a:xfrm>
          <a:prstGeom prst="rect">
            <a:avLst/>
          </a:prstGeom>
        </p:spPr>
      </p:pic>
      <p:pic>
        <p:nvPicPr>
          <p:cNvPr id="5" name="Imag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46230" y="3429000"/>
            <a:ext cx="3073186" cy="2304889"/>
          </a:xfrm>
          <a:prstGeom prst="rect">
            <a:avLst/>
          </a:prstGeom>
        </p:spPr>
      </p:pic>
    </p:spTree>
    <p:extLst>
      <p:ext uri="{BB962C8B-B14F-4D97-AF65-F5344CB8AC3E}">
        <p14:creationId xmlns:p14="http://schemas.microsoft.com/office/powerpoint/2010/main" val="118592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176460" y="89062"/>
            <a:ext cx="9144000" cy="548399"/>
          </a:xfrm>
        </p:spPr>
        <p:txBody>
          <a:bodyPr>
            <a:noAutofit/>
          </a:bodyPr>
          <a:lstStyle/>
          <a:p>
            <a:r>
              <a:rPr lang="fr-FR" sz="2800" dirty="0" smtClean="0"/>
              <a:t>Projets </a:t>
            </a:r>
            <a:endParaRPr lang="fr-FR" sz="2800"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087" y="1720479"/>
            <a:ext cx="2510153" cy="1304398"/>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2791" y="1720479"/>
            <a:ext cx="2619560" cy="1316361"/>
          </a:xfrm>
          <a:prstGeom prst="rect">
            <a:avLst/>
          </a:prstGeom>
        </p:spPr>
      </p:pic>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4082" y="1774890"/>
            <a:ext cx="2572792" cy="1299536"/>
          </a:xfrm>
          <a:prstGeom prst="rect">
            <a:avLst/>
          </a:prstGeom>
        </p:spPr>
      </p:pic>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775" y="1802096"/>
            <a:ext cx="2710332" cy="1357573"/>
          </a:xfrm>
          <a:prstGeom prst="rect">
            <a:avLst/>
          </a:prstGeom>
        </p:spPr>
      </p:pic>
      <p:sp>
        <p:nvSpPr>
          <p:cNvPr id="17" name="Titre 1"/>
          <p:cNvSpPr txBox="1">
            <a:spLocks/>
          </p:cNvSpPr>
          <p:nvPr/>
        </p:nvSpPr>
        <p:spPr>
          <a:xfrm>
            <a:off x="1176460" y="484174"/>
            <a:ext cx="9144000" cy="5483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800" dirty="0" smtClean="0"/>
              <a:t>Les Projets PROFESIONEL reliés au travail</a:t>
            </a:r>
            <a:endParaRPr lang="fr-FR" sz="2800" dirty="0"/>
          </a:p>
        </p:txBody>
      </p:sp>
      <p:sp>
        <p:nvSpPr>
          <p:cNvPr id="18" name="ZoneTexte 17"/>
          <p:cNvSpPr txBox="1"/>
          <p:nvPr/>
        </p:nvSpPr>
        <p:spPr>
          <a:xfrm>
            <a:off x="3817104" y="1168466"/>
            <a:ext cx="4559966" cy="369332"/>
          </a:xfrm>
          <a:prstGeom prst="rect">
            <a:avLst/>
          </a:prstGeom>
          <a:noFill/>
        </p:spPr>
        <p:txBody>
          <a:bodyPr wrap="none" rtlCol="0">
            <a:spAutoFit/>
          </a:bodyPr>
          <a:lstStyle/>
          <a:p>
            <a:r>
              <a:rPr lang="fr-FR" dirty="0" smtClean="0"/>
              <a:t>Conception des usines de recyclage de déchets</a:t>
            </a:r>
            <a:endParaRPr lang="fr-FR" dirty="0"/>
          </a:p>
        </p:txBody>
      </p:sp>
      <p:sp>
        <p:nvSpPr>
          <p:cNvPr id="20" name="Rectangle 19"/>
          <p:cNvSpPr/>
          <p:nvPr/>
        </p:nvSpPr>
        <p:spPr>
          <a:xfrm>
            <a:off x="768902" y="3458845"/>
            <a:ext cx="11232598" cy="3139321"/>
          </a:xfrm>
          <a:prstGeom prst="rect">
            <a:avLst/>
          </a:prstGeom>
        </p:spPr>
        <p:txBody>
          <a:bodyPr wrap="square">
            <a:spAutoFit/>
          </a:bodyPr>
          <a:lstStyle/>
          <a:p>
            <a:r>
              <a:rPr lang="fr-FR" dirty="0" smtClean="0"/>
              <a:t>En tant que </a:t>
            </a:r>
            <a:r>
              <a:rPr lang="fr-FR" b="1" dirty="0" smtClean="0"/>
              <a:t>Chef de Projet</a:t>
            </a:r>
            <a:r>
              <a:rPr lang="fr-FR" dirty="0" smtClean="0"/>
              <a:t> chez </a:t>
            </a:r>
            <a:r>
              <a:rPr lang="fr-FR" b="1" dirty="0" smtClean="0"/>
              <a:t>OEM Sherbrooke</a:t>
            </a:r>
            <a:r>
              <a:rPr lang="fr-FR" dirty="0" smtClean="0"/>
              <a:t>, j'ai dirigé l'intégralité du cycle de conception, de l'avant-projet à la réalisation, de </a:t>
            </a:r>
            <a:r>
              <a:rPr lang="fr-FR" b="1" dirty="0" smtClean="0"/>
              <a:t>nouvelles générations d'usines de tri </a:t>
            </a:r>
            <a:r>
              <a:rPr lang="fr-FR" b="1" dirty="0" err="1" smtClean="0"/>
              <a:t>multimatériaux</a:t>
            </a:r>
            <a:r>
              <a:rPr lang="fr-FR" dirty="0" smtClean="0"/>
              <a:t> à haute capacité. Ces installations traitaient des flux complexes, incluant à la fois les </a:t>
            </a:r>
            <a:r>
              <a:rPr lang="fr-FR" b="1" dirty="0" smtClean="0"/>
              <a:t>déchets résidentiels</a:t>
            </a:r>
            <a:r>
              <a:rPr lang="fr-FR" dirty="0" smtClean="0"/>
              <a:t> et les </a:t>
            </a:r>
            <a:r>
              <a:rPr lang="fr-FR" b="1" dirty="0" smtClean="0"/>
              <a:t>résidus de construction et de démolition (CRD)</a:t>
            </a:r>
            <a:r>
              <a:rPr lang="fr-FR" dirty="0" smtClean="0"/>
              <a:t>. Mon rôle central était d'agir comme </a:t>
            </a:r>
            <a:r>
              <a:rPr lang="fr-FR" b="1" dirty="0" smtClean="0"/>
              <a:t>responsable technique</a:t>
            </a:r>
            <a:r>
              <a:rPr lang="fr-FR" dirty="0" smtClean="0"/>
              <a:t>, assurant la traduction des exigences opérationnelles clients en </a:t>
            </a:r>
            <a:r>
              <a:rPr lang="fr-FR" b="1" dirty="0" smtClean="0"/>
              <a:t>solutions d'ingénierie robustes, conformes aux normes et financièrement optimales</a:t>
            </a:r>
            <a:r>
              <a:rPr lang="fr-FR" dirty="0" smtClean="0"/>
              <a:t>. J'ai notamment :</a:t>
            </a:r>
          </a:p>
          <a:p>
            <a:pPr>
              <a:buFont typeface="Arial" panose="020B0604020202020204" pitchFamily="34" charset="0"/>
              <a:buChar char="•"/>
            </a:pPr>
            <a:r>
              <a:rPr lang="fr-FR" dirty="0" smtClean="0"/>
              <a:t>Conçu des </a:t>
            </a:r>
            <a:r>
              <a:rPr lang="fr-FR" b="1" dirty="0" smtClean="0"/>
              <a:t>architectures de lignes évolutives</a:t>
            </a:r>
            <a:r>
              <a:rPr lang="fr-FR" dirty="0" smtClean="0"/>
              <a:t> et hautement automatisées, intégrant l'optimisation des </a:t>
            </a:r>
            <a:r>
              <a:rPr lang="fr-FR" b="1" dirty="0" smtClean="0"/>
              <a:t>flux de convoyeurs</a:t>
            </a:r>
            <a:r>
              <a:rPr lang="fr-FR" dirty="0" smtClean="0"/>
              <a:t> et des technologies de tri avancées (cribles, séparateurs optiques/magnétiques).</a:t>
            </a:r>
          </a:p>
          <a:p>
            <a:pPr>
              <a:buFont typeface="Arial" panose="020B0604020202020204" pitchFamily="34" charset="0"/>
              <a:buChar char="•"/>
            </a:pPr>
            <a:r>
              <a:rPr lang="fr-FR" dirty="0" smtClean="0"/>
              <a:t>Mis au point des solutions innovantes pour </a:t>
            </a:r>
            <a:r>
              <a:rPr lang="fr-FR" b="1" dirty="0" smtClean="0"/>
              <a:t>maximiser le taux de récupération et la pureté</a:t>
            </a:r>
            <a:r>
              <a:rPr lang="fr-FR" dirty="0" smtClean="0"/>
              <a:t> des matières recyclables (bois, plastique, métaux), aboutissant à des </a:t>
            </a:r>
            <a:r>
              <a:rPr lang="fr-FR" b="1" dirty="0" smtClean="0"/>
              <a:t>gains financiers significatifs</a:t>
            </a:r>
            <a:r>
              <a:rPr lang="fr-FR" dirty="0" smtClean="0"/>
              <a:t> par l'efficacité opérationnelle.</a:t>
            </a:r>
          </a:p>
          <a:p>
            <a:pPr>
              <a:buFont typeface="Arial" panose="020B0604020202020204" pitchFamily="34" charset="0"/>
              <a:buChar char="•"/>
            </a:pPr>
            <a:r>
              <a:rPr lang="fr-FR" dirty="0" smtClean="0"/>
              <a:t>Rationalisé l'utilisation de l'</a:t>
            </a:r>
            <a:r>
              <a:rPr lang="fr-FR" b="1" dirty="0" smtClean="0"/>
              <a:t>espace de stockage</a:t>
            </a:r>
            <a:r>
              <a:rPr lang="fr-FR" dirty="0" smtClean="0"/>
              <a:t> et garanti la </a:t>
            </a:r>
            <a:r>
              <a:rPr lang="fr-FR" b="1" dirty="0" smtClean="0"/>
              <a:t>conformité aux normes environnementales et de sécurité</a:t>
            </a:r>
            <a:r>
              <a:rPr lang="fr-FR" dirty="0" smtClean="0"/>
              <a:t> les plus strictes.</a:t>
            </a:r>
            <a:endParaRPr lang="fr-FR" dirty="0"/>
          </a:p>
        </p:txBody>
      </p:sp>
    </p:spTree>
    <p:extLst>
      <p:ext uri="{BB962C8B-B14F-4D97-AF65-F5344CB8AC3E}">
        <p14:creationId xmlns:p14="http://schemas.microsoft.com/office/powerpoint/2010/main" val="3140580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re 1"/>
          <p:cNvSpPr txBox="1">
            <a:spLocks/>
          </p:cNvSpPr>
          <p:nvPr/>
        </p:nvSpPr>
        <p:spPr>
          <a:xfrm>
            <a:off x="1176459" y="142575"/>
            <a:ext cx="9144000" cy="5483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800" dirty="0" smtClean="0"/>
              <a:t>Les Projets </a:t>
            </a:r>
            <a:r>
              <a:rPr lang="fr-FR" sz="2800" dirty="0"/>
              <a:t>PROFESIONEL reliés </a:t>
            </a:r>
            <a:r>
              <a:rPr lang="fr-FR" sz="2800" dirty="0" smtClean="0"/>
              <a:t>au travail</a:t>
            </a:r>
            <a:endParaRPr lang="fr-FR" sz="2800" dirty="0"/>
          </a:p>
        </p:txBody>
      </p:sp>
      <p:sp>
        <p:nvSpPr>
          <p:cNvPr id="18" name="ZoneTexte 17"/>
          <p:cNvSpPr txBox="1"/>
          <p:nvPr/>
        </p:nvSpPr>
        <p:spPr>
          <a:xfrm>
            <a:off x="3124696" y="768173"/>
            <a:ext cx="5247527" cy="369332"/>
          </a:xfrm>
          <a:prstGeom prst="rect">
            <a:avLst/>
          </a:prstGeom>
          <a:noFill/>
        </p:spPr>
        <p:txBody>
          <a:bodyPr wrap="none" rtlCol="0">
            <a:spAutoFit/>
          </a:bodyPr>
          <a:lstStyle/>
          <a:p>
            <a:r>
              <a:rPr lang="fr-FR" dirty="0" smtClean="0"/>
              <a:t>Conception </a:t>
            </a:r>
            <a:r>
              <a:rPr lang="fr-FR" altLang="zh-CN" b="1" dirty="0">
                <a:solidFill>
                  <a:schemeClr val="tx1">
                    <a:lumMod val="95000"/>
                    <a:lumOff val="5000"/>
                    <a:alpha val="70000"/>
                  </a:schemeClr>
                </a:solidFill>
                <a:cs typeface="+mn-ea"/>
                <a:sym typeface="+mn-lt"/>
              </a:rPr>
              <a:t>des équipements </a:t>
            </a:r>
            <a:r>
              <a:rPr lang="fr-FR" dirty="0" smtClean="0"/>
              <a:t>de recyclage de déchets</a:t>
            </a:r>
            <a:endParaRPr lang="fr-FR" dirty="0"/>
          </a:p>
        </p:txBody>
      </p:sp>
      <p:grpSp>
        <p:nvGrpSpPr>
          <p:cNvPr id="22" name="组合 23"/>
          <p:cNvGrpSpPr/>
          <p:nvPr/>
        </p:nvGrpSpPr>
        <p:grpSpPr>
          <a:xfrm>
            <a:off x="746969" y="2753633"/>
            <a:ext cx="1210589" cy="1012223"/>
            <a:chOff x="1190126" y="5019328"/>
            <a:chExt cx="1210589" cy="1012223"/>
          </a:xfrm>
        </p:grpSpPr>
        <p:sp>
          <p:nvSpPr>
            <p:cNvPr id="26" name="Freeform 5"/>
            <p:cNvSpPr>
              <a:spLocks/>
            </p:cNvSpPr>
            <p:nvPr/>
          </p:nvSpPr>
          <p:spPr bwMode="auto">
            <a:xfrm>
              <a:off x="1662296" y="5019328"/>
              <a:ext cx="322039" cy="306266"/>
            </a:xfrm>
            <a:custGeom>
              <a:avLst/>
              <a:gdLst>
                <a:gd name="T0" fmla="*/ 461 w 472"/>
                <a:gd name="T1" fmla="*/ 0 h 449"/>
                <a:gd name="T2" fmla="*/ 472 w 472"/>
                <a:gd name="T3" fmla="*/ 17 h 449"/>
                <a:gd name="T4" fmla="*/ 310 w 472"/>
                <a:gd name="T5" fmla="*/ 186 h 449"/>
                <a:gd name="T6" fmla="*/ 174 w 472"/>
                <a:gd name="T7" fmla="*/ 399 h 449"/>
                <a:gd name="T8" fmla="*/ 149 w 472"/>
                <a:gd name="T9" fmla="*/ 417 h 449"/>
                <a:gd name="T10" fmla="*/ 106 w 472"/>
                <a:gd name="T11" fmla="*/ 449 h 449"/>
                <a:gd name="T12" fmla="*/ 87 w 472"/>
                <a:gd name="T13" fmla="*/ 396 h 449"/>
                <a:gd name="T14" fmla="*/ 77 w 472"/>
                <a:gd name="T15" fmla="*/ 374 h 449"/>
                <a:gd name="T16" fmla="*/ 39 w 472"/>
                <a:gd name="T17" fmla="*/ 304 h 449"/>
                <a:gd name="T18" fmla="*/ 0 w 472"/>
                <a:gd name="T19" fmla="*/ 273 h 449"/>
                <a:gd name="T20" fmla="*/ 67 w 472"/>
                <a:gd name="T21" fmla="*/ 235 h 449"/>
                <a:gd name="T22" fmla="*/ 126 w 472"/>
                <a:gd name="T23" fmla="*/ 306 h 449"/>
                <a:gd name="T24" fmla="*/ 136 w 472"/>
                <a:gd name="T25" fmla="*/ 330 h 449"/>
                <a:gd name="T26" fmla="*/ 284 w 472"/>
                <a:gd name="T27" fmla="*/ 141 h 449"/>
                <a:gd name="T28" fmla="*/ 461 w 472"/>
                <a:gd name="T29"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2" h="449">
                  <a:moveTo>
                    <a:pt x="461" y="0"/>
                  </a:moveTo>
                  <a:cubicBezTo>
                    <a:pt x="472" y="17"/>
                    <a:pt x="472" y="17"/>
                    <a:pt x="472" y="17"/>
                  </a:cubicBezTo>
                  <a:cubicBezTo>
                    <a:pt x="424" y="54"/>
                    <a:pt x="370" y="110"/>
                    <a:pt x="310" y="186"/>
                  </a:cubicBezTo>
                  <a:cubicBezTo>
                    <a:pt x="251" y="262"/>
                    <a:pt x="205" y="333"/>
                    <a:pt x="174" y="399"/>
                  </a:cubicBezTo>
                  <a:cubicBezTo>
                    <a:pt x="149" y="417"/>
                    <a:pt x="149" y="417"/>
                    <a:pt x="149" y="417"/>
                  </a:cubicBezTo>
                  <a:cubicBezTo>
                    <a:pt x="128" y="431"/>
                    <a:pt x="114" y="442"/>
                    <a:pt x="106" y="449"/>
                  </a:cubicBezTo>
                  <a:cubicBezTo>
                    <a:pt x="103" y="438"/>
                    <a:pt x="97" y="421"/>
                    <a:pt x="87" y="396"/>
                  </a:cubicBezTo>
                  <a:cubicBezTo>
                    <a:pt x="77" y="374"/>
                    <a:pt x="77" y="374"/>
                    <a:pt x="77" y="374"/>
                  </a:cubicBezTo>
                  <a:cubicBezTo>
                    <a:pt x="64" y="342"/>
                    <a:pt x="51" y="319"/>
                    <a:pt x="39" y="304"/>
                  </a:cubicBezTo>
                  <a:cubicBezTo>
                    <a:pt x="27" y="289"/>
                    <a:pt x="14" y="278"/>
                    <a:pt x="0" y="273"/>
                  </a:cubicBezTo>
                  <a:cubicBezTo>
                    <a:pt x="24" y="247"/>
                    <a:pt x="47" y="235"/>
                    <a:pt x="67" y="235"/>
                  </a:cubicBezTo>
                  <a:cubicBezTo>
                    <a:pt x="85" y="235"/>
                    <a:pt x="104" y="258"/>
                    <a:pt x="126" y="306"/>
                  </a:cubicBezTo>
                  <a:cubicBezTo>
                    <a:pt x="136" y="330"/>
                    <a:pt x="136" y="330"/>
                    <a:pt x="136" y="330"/>
                  </a:cubicBezTo>
                  <a:cubicBezTo>
                    <a:pt x="175" y="265"/>
                    <a:pt x="224" y="202"/>
                    <a:pt x="284" y="141"/>
                  </a:cubicBezTo>
                  <a:cubicBezTo>
                    <a:pt x="344" y="80"/>
                    <a:pt x="403" y="33"/>
                    <a:pt x="461"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ea"/>
                <a:sym typeface="+mn-lt"/>
              </a:endParaRPr>
            </a:p>
          </p:txBody>
        </p:sp>
        <p:sp>
          <p:nvSpPr>
            <p:cNvPr id="24" name="文本框 21"/>
            <p:cNvSpPr txBox="1"/>
            <p:nvPr/>
          </p:nvSpPr>
          <p:spPr>
            <a:xfrm>
              <a:off x="1190126" y="5692997"/>
              <a:ext cx="1210589" cy="338554"/>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rgbClr val="002060"/>
                  </a:solidFill>
                  <a:effectLst/>
                  <a:uLnTx/>
                  <a:uFillTx/>
                  <a:latin typeface="Arial"/>
                  <a:ea typeface="微软雅黑"/>
                  <a:cs typeface="+mn-ea"/>
                  <a:sym typeface="+mn-lt"/>
                </a:rPr>
                <a:t>Structures</a:t>
              </a:r>
              <a:endParaRPr kumimoji="0" lang="zh-CN" altLang="en-US" sz="1600" b="1" i="0" u="none" strike="noStrike" kern="0" cap="none" spc="0" normalizeH="0" baseline="0" noProof="0" dirty="0">
                <a:ln>
                  <a:noFill/>
                </a:ln>
                <a:solidFill>
                  <a:srgbClr val="002060"/>
                </a:solidFill>
                <a:effectLst/>
                <a:uLnTx/>
                <a:uFillTx/>
                <a:latin typeface="Arial"/>
                <a:ea typeface="微软雅黑"/>
                <a:cs typeface="+mn-ea"/>
                <a:sym typeface="+mn-lt"/>
              </a:endParaRPr>
            </a:p>
          </p:txBody>
        </p:sp>
      </p:grpSp>
      <p:grpSp>
        <p:nvGrpSpPr>
          <p:cNvPr id="27" name="组合 24"/>
          <p:cNvGrpSpPr/>
          <p:nvPr/>
        </p:nvGrpSpPr>
        <p:grpSpPr>
          <a:xfrm>
            <a:off x="2753125" y="3246163"/>
            <a:ext cx="1085555" cy="308803"/>
            <a:chOff x="1252640" y="5019328"/>
            <a:chExt cx="1085555" cy="1012223"/>
          </a:xfrm>
        </p:grpSpPr>
        <p:sp>
          <p:nvSpPr>
            <p:cNvPr id="31" name="Freeform 5"/>
            <p:cNvSpPr>
              <a:spLocks/>
            </p:cNvSpPr>
            <p:nvPr/>
          </p:nvSpPr>
          <p:spPr bwMode="auto">
            <a:xfrm>
              <a:off x="1662296" y="5019328"/>
              <a:ext cx="322039" cy="306266"/>
            </a:xfrm>
            <a:custGeom>
              <a:avLst/>
              <a:gdLst>
                <a:gd name="T0" fmla="*/ 461 w 472"/>
                <a:gd name="T1" fmla="*/ 0 h 449"/>
                <a:gd name="T2" fmla="*/ 472 w 472"/>
                <a:gd name="T3" fmla="*/ 17 h 449"/>
                <a:gd name="T4" fmla="*/ 310 w 472"/>
                <a:gd name="T5" fmla="*/ 186 h 449"/>
                <a:gd name="T6" fmla="*/ 174 w 472"/>
                <a:gd name="T7" fmla="*/ 399 h 449"/>
                <a:gd name="T8" fmla="*/ 149 w 472"/>
                <a:gd name="T9" fmla="*/ 417 h 449"/>
                <a:gd name="T10" fmla="*/ 106 w 472"/>
                <a:gd name="T11" fmla="*/ 449 h 449"/>
                <a:gd name="T12" fmla="*/ 87 w 472"/>
                <a:gd name="T13" fmla="*/ 396 h 449"/>
                <a:gd name="T14" fmla="*/ 77 w 472"/>
                <a:gd name="T15" fmla="*/ 374 h 449"/>
                <a:gd name="T16" fmla="*/ 39 w 472"/>
                <a:gd name="T17" fmla="*/ 304 h 449"/>
                <a:gd name="T18" fmla="*/ 0 w 472"/>
                <a:gd name="T19" fmla="*/ 273 h 449"/>
                <a:gd name="T20" fmla="*/ 67 w 472"/>
                <a:gd name="T21" fmla="*/ 235 h 449"/>
                <a:gd name="T22" fmla="*/ 126 w 472"/>
                <a:gd name="T23" fmla="*/ 306 h 449"/>
                <a:gd name="T24" fmla="*/ 136 w 472"/>
                <a:gd name="T25" fmla="*/ 330 h 449"/>
                <a:gd name="T26" fmla="*/ 284 w 472"/>
                <a:gd name="T27" fmla="*/ 141 h 449"/>
                <a:gd name="T28" fmla="*/ 461 w 472"/>
                <a:gd name="T29"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2" h="449">
                  <a:moveTo>
                    <a:pt x="461" y="0"/>
                  </a:moveTo>
                  <a:cubicBezTo>
                    <a:pt x="472" y="17"/>
                    <a:pt x="472" y="17"/>
                    <a:pt x="472" y="17"/>
                  </a:cubicBezTo>
                  <a:cubicBezTo>
                    <a:pt x="424" y="54"/>
                    <a:pt x="370" y="110"/>
                    <a:pt x="310" y="186"/>
                  </a:cubicBezTo>
                  <a:cubicBezTo>
                    <a:pt x="251" y="262"/>
                    <a:pt x="205" y="333"/>
                    <a:pt x="174" y="399"/>
                  </a:cubicBezTo>
                  <a:cubicBezTo>
                    <a:pt x="149" y="417"/>
                    <a:pt x="149" y="417"/>
                    <a:pt x="149" y="417"/>
                  </a:cubicBezTo>
                  <a:cubicBezTo>
                    <a:pt x="128" y="431"/>
                    <a:pt x="114" y="442"/>
                    <a:pt x="106" y="449"/>
                  </a:cubicBezTo>
                  <a:cubicBezTo>
                    <a:pt x="103" y="438"/>
                    <a:pt x="97" y="421"/>
                    <a:pt x="87" y="396"/>
                  </a:cubicBezTo>
                  <a:cubicBezTo>
                    <a:pt x="77" y="374"/>
                    <a:pt x="77" y="374"/>
                    <a:pt x="77" y="374"/>
                  </a:cubicBezTo>
                  <a:cubicBezTo>
                    <a:pt x="64" y="342"/>
                    <a:pt x="51" y="319"/>
                    <a:pt x="39" y="304"/>
                  </a:cubicBezTo>
                  <a:cubicBezTo>
                    <a:pt x="27" y="289"/>
                    <a:pt x="14" y="278"/>
                    <a:pt x="0" y="273"/>
                  </a:cubicBezTo>
                  <a:cubicBezTo>
                    <a:pt x="24" y="247"/>
                    <a:pt x="47" y="235"/>
                    <a:pt x="67" y="235"/>
                  </a:cubicBezTo>
                  <a:cubicBezTo>
                    <a:pt x="85" y="235"/>
                    <a:pt x="104" y="258"/>
                    <a:pt x="126" y="306"/>
                  </a:cubicBezTo>
                  <a:cubicBezTo>
                    <a:pt x="136" y="330"/>
                    <a:pt x="136" y="330"/>
                    <a:pt x="136" y="330"/>
                  </a:cubicBezTo>
                  <a:cubicBezTo>
                    <a:pt x="175" y="265"/>
                    <a:pt x="224" y="202"/>
                    <a:pt x="284" y="141"/>
                  </a:cubicBezTo>
                  <a:cubicBezTo>
                    <a:pt x="344" y="80"/>
                    <a:pt x="403" y="33"/>
                    <a:pt x="461"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ea"/>
                <a:sym typeface="+mn-lt"/>
              </a:endParaRPr>
            </a:p>
          </p:txBody>
        </p:sp>
        <p:sp>
          <p:nvSpPr>
            <p:cNvPr id="29" name="文本框 26"/>
            <p:cNvSpPr txBox="1"/>
            <p:nvPr/>
          </p:nvSpPr>
          <p:spPr>
            <a:xfrm>
              <a:off x="1252640" y="5692997"/>
              <a:ext cx="1085555" cy="338554"/>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srgbClr val="002060"/>
                  </a:solidFill>
                  <a:effectLst/>
                  <a:uLnTx/>
                  <a:uFillTx/>
                  <a:latin typeface="Arial"/>
                  <a:ea typeface="微软雅黑"/>
                  <a:cs typeface="+mn-ea"/>
                  <a:sym typeface="+mn-lt"/>
                </a:rPr>
                <a:t>Escaliers</a:t>
              </a:r>
              <a:endParaRPr kumimoji="0" lang="zh-CN" altLang="en-US" sz="1600" b="1" i="0" u="none" strike="noStrike" kern="0" cap="none" spc="0" normalizeH="0" baseline="0" noProof="0" dirty="0">
                <a:ln>
                  <a:noFill/>
                </a:ln>
                <a:solidFill>
                  <a:srgbClr val="002060"/>
                </a:solidFill>
                <a:effectLst/>
                <a:uLnTx/>
                <a:uFillTx/>
                <a:latin typeface="Arial"/>
                <a:ea typeface="微软雅黑"/>
                <a:cs typeface="+mn-ea"/>
                <a:sym typeface="+mn-lt"/>
              </a:endParaRPr>
            </a:p>
          </p:txBody>
        </p:sp>
      </p:grpSp>
      <p:grpSp>
        <p:nvGrpSpPr>
          <p:cNvPr id="32" name="组合 29"/>
          <p:cNvGrpSpPr/>
          <p:nvPr/>
        </p:nvGrpSpPr>
        <p:grpSpPr>
          <a:xfrm>
            <a:off x="4551898" y="2998618"/>
            <a:ext cx="1402948" cy="511744"/>
            <a:chOff x="1093944" y="5019328"/>
            <a:chExt cx="1402948" cy="1012223"/>
          </a:xfrm>
        </p:grpSpPr>
        <p:sp>
          <p:nvSpPr>
            <p:cNvPr id="36" name="Freeform 5"/>
            <p:cNvSpPr>
              <a:spLocks/>
            </p:cNvSpPr>
            <p:nvPr/>
          </p:nvSpPr>
          <p:spPr bwMode="auto">
            <a:xfrm>
              <a:off x="1662296" y="5019328"/>
              <a:ext cx="322039" cy="306266"/>
            </a:xfrm>
            <a:custGeom>
              <a:avLst/>
              <a:gdLst>
                <a:gd name="T0" fmla="*/ 461 w 472"/>
                <a:gd name="T1" fmla="*/ 0 h 449"/>
                <a:gd name="T2" fmla="*/ 472 w 472"/>
                <a:gd name="T3" fmla="*/ 17 h 449"/>
                <a:gd name="T4" fmla="*/ 310 w 472"/>
                <a:gd name="T5" fmla="*/ 186 h 449"/>
                <a:gd name="T6" fmla="*/ 174 w 472"/>
                <a:gd name="T7" fmla="*/ 399 h 449"/>
                <a:gd name="T8" fmla="*/ 149 w 472"/>
                <a:gd name="T9" fmla="*/ 417 h 449"/>
                <a:gd name="T10" fmla="*/ 106 w 472"/>
                <a:gd name="T11" fmla="*/ 449 h 449"/>
                <a:gd name="T12" fmla="*/ 87 w 472"/>
                <a:gd name="T13" fmla="*/ 396 h 449"/>
                <a:gd name="T14" fmla="*/ 77 w 472"/>
                <a:gd name="T15" fmla="*/ 374 h 449"/>
                <a:gd name="T16" fmla="*/ 39 w 472"/>
                <a:gd name="T17" fmla="*/ 304 h 449"/>
                <a:gd name="T18" fmla="*/ 0 w 472"/>
                <a:gd name="T19" fmla="*/ 273 h 449"/>
                <a:gd name="T20" fmla="*/ 67 w 472"/>
                <a:gd name="T21" fmla="*/ 235 h 449"/>
                <a:gd name="T22" fmla="*/ 126 w 472"/>
                <a:gd name="T23" fmla="*/ 306 h 449"/>
                <a:gd name="T24" fmla="*/ 136 w 472"/>
                <a:gd name="T25" fmla="*/ 330 h 449"/>
                <a:gd name="T26" fmla="*/ 284 w 472"/>
                <a:gd name="T27" fmla="*/ 141 h 449"/>
                <a:gd name="T28" fmla="*/ 461 w 472"/>
                <a:gd name="T29"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2" h="449">
                  <a:moveTo>
                    <a:pt x="461" y="0"/>
                  </a:moveTo>
                  <a:cubicBezTo>
                    <a:pt x="472" y="17"/>
                    <a:pt x="472" y="17"/>
                    <a:pt x="472" y="17"/>
                  </a:cubicBezTo>
                  <a:cubicBezTo>
                    <a:pt x="424" y="54"/>
                    <a:pt x="370" y="110"/>
                    <a:pt x="310" y="186"/>
                  </a:cubicBezTo>
                  <a:cubicBezTo>
                    <a:pt x="251" y="262"/>
                    <a:pt x="205" y="333"/>
                    <a:pt x="174" y="399"/>
                  </a:cubicBezTo>
                  <a:cubicBezTo>
                    <a:pt x="149" y="417"/>
                    <a:pt x="149" y="417"/>
                    <a:pt x="149" y="417"/>
                  </a:cubicBezTo>
                  <a:cubicBezTo>
                    <a:pt x="128" y="431"/>
                    <a:pt x="114" y="442"/>
                    <a:pt x="106" y="449"/>
                  </a:cubicBezTo>
                  <a:cubicBezTo>
                    <a:pt x="103" y="438"/>
                    <a:pt x="97" y="421"/>
                    <a:pt x="87" y="396"/>
                  </a:cubicBezTo>
                  <a:cubicBezTo>
                    <a:pt x="77" y="374"/>
                    <a:pt x="77" y="374"/>
                    <a:pt x="77" y="374"/>
                  </a:cubicBezTo>
                  <a:cubicBezTo>
                    <a:pt x="64" y="342"/>
                    <a:pt x="51" y="319"/>
                    <a:pt x="39" y="304"/>
                  </a:cubicBezTo>
                  <a:cubicBezTo>
                    <a:pt x="27" y="289"/>
                    <a:pt x="14" y="278"/>
                    <a:pt x="0" y="273"/>
                  </a:cubicBezTo>
                  <a:cubicBezTo>
                    <a:pt x="24" y="247"/>
                    <a:pt x="47" y="235"/>
                    <a:pt x="67" y="235"/>
                  </a:cubicBezTo>
                  <a:cubicBezTo>
                    <a:pt x="85" y="235"/>
                    <a:pt x="104" y="258"/>
                    <a:pt x="126" y="306"/>
                  </a:cubicBezTo>
                  <a:cubicBezTo>
                    <a:pt x="136" y="330"/>
                    <a:pt x="136" y="330"/>
                    <a:pt x="136" y="330"/>
                  </a:cubicBezTo>
                  <a:cubicBezTo>
                    <a:pt x="175" y="265"/>
                    <a:pt x="224" y="202"/>
                    <a:pt x="284" y="141"/>
                  </a:cubicBezTo>
                  <a:cubicBezTo>
                    <a:pt x="344" y="80"/>
                    <a:pt x="403" y="33"/>
                    <a:pt x="461"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ea"/>
                <a:sym typeface="+mn-lt"/>
              </a:endParaRPr>
            </a:p>
          </p:txBody>
        </p:sp>
        <p:sp>
          <p:nvSpPr>
            <p:cNvPr id="34" name="文本框 31"/>
            <p:cNvSpPr txBox="1"/>
            <p:nvPr/>
          </p:nvSpPr>
          <p:spPr>
            <a:xfrm>
              <a:off x="1093944" y="5692997"/>
              <a:ext cx="1402948" cy="338554"/>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000000">
                      <a:lumMod val="75000"/>
                      <a:lumOff val="25000"/>
                    </a:srgbClr>
                  </a:solidFill>
                  <a:effectLst/>
                  <a:uLnTx/>
                  <a:uFillTx/>
                  <a:latin typeface="Arial"/>
                  <a:ea typeface="微软雅黑"/>
                  <a:cs typeface="+mn-ea"/>
                  <a:sym typeface="+mn-lt"/>
                </a:rPr>
                <a:t> </a:t>
              </a:r>
              <a:r>
                <a:rPr kumimoji="0" lang="en-US" altLang="zh-CN" sz="1600" b="1" i="0" u="none" strike="noStrike" kern="0" cap="none" spc="0" normalizeH="0" baseline="0" noProof="0" dirty="0" err="1">
                  <a:ln>
                    <a:noFill/>
                  </a:ln>
                  <a:solidFill>
                    <a:srgbClr val="002060"/>
                  </a:solidFill>
                  <a:effectLst/>
                  <a:uLnTx/>
                  <a:uFillTx/>
                  <a:latin typeface="Arial"/>
                  <a:ea typeface="微软雅黑"/>
                  <a:cs typeface="+mn-ea"/>
                  <a:sym typeface="+mn-lt"/>
                </a:rPr>
                <a:t>Plateformes</a:t>
              </a:r>
              <a:endParaRPr kumimoji="0" lang="zh-CN" altLang="en-US" sz="1600" b="1" i="0" u="none" strike="noStrike" kern="0" cap="none" spc="0" normalizeH="0" baseline="0" noProof="0" dirty="0">
                <a:ln>
                  <a:noFill/>
                </a:ln>
                <a:solidFill>
                  <a:srgbClr val="002060"/>
                </a:solidFill>
                <a:effectLst/>
                <a:uLnTx/>
                <a:uFillTx/>
                <a:latin typeface="Arial"/>
                <a:ea typeface="微软雅黑"/>
                <a:cs typeface="+mn-ea"/>
                <a:sym typeface="+mn-lt"/>
              </a:endParaRPr>
            </a:p>
          </p:txBody>
        </p:sp>
      </p:grpSp>
      <p:sp>
        <p:nvSpPr>
          <p:cNvPr id="39" name="文本框 36"/>
          <p:cNvSpPr txBox="1"/>
          <p:nvPr/>
        </p:nvSpPr>
        <p:spPr>
          <a:xfrm>
            <a:off x="6514955" y="3356695"/>
            <a:ext cx="1221809" cy="338554"/>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2060"/>
                </a:solidFill>
                <a:effectLst/>
                <a:uLnTx/>
                <a:uFillTx/>
                <a:latin typeface="Arial"/>
                <a:ea typeface="微软雅黑"/>
                <a:cs typeface="+mn-ea"/>
                <a:sym typeface="+mn-lt"/>
              </a:rPr>
              <a:t>TROMMEL</a:t>
            </a:r>
            <a:endParaRPr kumimoji="0" lang="zh-CN" altLang="en-US" sz="1600" b="1" i="0" u="none" strike="noStrike" kern="0" cap="none" spc="0" normalizeH="0" baseline="0" noProof="0" dirty="0">
              <a:ln>
                <a:noFill/>
              </a:ln>
              <a:solidFill>
                <a:srgbClr val="002060"/>
              </a:solidFill>
              <a:effectLst/>
              <a:uLnTx/>
              <a:uFillTx/>
              <a:latin typeface="Arial"/>
              <a:ea typeface="微软雅黑"/>
              <a:cs typeface="+mn-ea"/>
              <a:sym typeface="+mn-lt"/>
            </a:endParaRPr>
          </a:p>
        </p:txBody>
      </p:sp>
      <p:grpSp>
        <p:nvGrpSpPr>
          <p:cNvPr id="42" name="组合 39"/>
          <p:cNvGrpSpPr/>
          <p:nvPr/>
        </p:nvGrpSpPr>
        <p:grpSpPr>
          <a:xfrm>
            <a:off x="8518109" y="2738017"/>
            <a:ext cx="1128835" cy="1012223"/>
            <a:chOff x="1231003" y="5019328"/>
            <a:chExt cx="1128835" cy="1012223"/>
          </a:xfrm>
        </p:grpSpPr>
        <p:sp>
          <p:nvSpPr>
            <p:cNvPr id="46" name="Freeform 5"/>
            <p:cNvSpPr>
              <a:spLocks/>
            </p:cNvSpPr>
            <p:nvPr/>
          </p:nvSpPr>
          <p:spPr bwMode="auto">
            <a:xfrm>
              <a:off x="1662296" y="5019328"/>
              <a:ext cx="322039" cy="306266"/>
            </a:xfrm>
            <a:custGeom>
              <a:avLst/>
              <a:gdLst>
                <a:gd name="T0" fmla="*/ 461 w 472"/>
                <a:gd name="T1" fmla="*/ 0 h 449"/>
                <a:gd name="T2" fmla="*/ 472 w 472"/>
                <a:gd name="T3" fmla="*/ 17 h 449"/>
                <a:gd name="T4" fmla="*/ 310 w 472"/>
                <a:gd name="T5" fmla="*/ 186 h 449"/>
                <a:gd name="T6" fmla="*/ 174 w 472"/>
                <a:gd name="T7" fmla="*/ 399 h 449"/>
                <a:gd name="T8" fmla="*/ 149 w 472"/>
                <a:gd name="T9" fmla="*/ 417 h 449"/>
                <a:gd name="T10" fmla="*/ 106 w 472"/>
                <a:gd name="T11" fmla="*/ 449 h 449"/>
                <a:gd name="T12" fmla="*/ 87 w 472"/>
                <a:gd name="T13" fmla="*/ 396 h 449"/>
                <a:gd name="T14" fmla="*/ 77 w 472"/>
                <a:gd name="T15" fmla="*/ 374 h 449"/>
                <a:gd name="T16" fmla="*/ 39 w 472"/>
                <a:gd name="T17" fmla="*/ 304 h 449"/>
                <a:gd name="T18" fmla="*/ 0 w 472"/>
                <a:gd name="T19" fmla="*/ 273 h 449"/>
                <a:gd name="T20" fmla="*/ 67 w 472"/>
                <a:gd name="T21" fmla="*/ 235 h 449"/>
                <a:gd name="T22" fmla="*/ 126 w 472"/>
                <a:gd name="T23" fmla="*/ 306 h 449"/>
                <a:gd name="T24" fmla="*/ 136 w 472"/>
                <a:gd name="T25" fmla="*/ 330 h 449"/>
                <a:gd name="T26" fmla="*/ 284 w 472"/>
                <a:gd name="T27" fmla="*/ 141 h 449"/>
                <a:gd name="T28" fmla="*/ 461 w 472"/>
                <a:gd name="T29"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2" h="449">
                  <a:moveTo>
                    <a:pt x="461" y="0"/>
                  </a:moveTo>
                  <a:cubicBezTo>
                    <a:pt x="472" y="17"/>
                    <a:pt x="472" y="17"/>
                    <a:pt x="472" y="17"/>
                  </a:cubicBezTo>
                  <a:cubicBezTo>
                    <a:pt x="424" y="54"/>
                    <a:pt x="370" y="110"/>
                    <a:pt x="310" y="186"/>
                  </a:cubicBezTo>
                  <a:cubicBezTo>
                    <a:pt x="251" y="262"/>
                    <a:pt x="205" y="333"/>
                    <a:pt x="174" y="399"/>
                  </a:cubicBezTo>
                  <a:cubicBezTo>
                    <a:pt x="149" y="417"/>
                    <a:pt x="149" y="417"/>
                    <a:pt x="149" y="417"/>
                  </a:cubicBezTo>
                  <a:cubicBezTo>
                    <a:pt x="128" y="431"/>
                    <a:pt x="114" y="442"/>
                    <a:pt x="106" y="449"/>
                  </a:cubicBezTo>
                  <a:cubicBezTo>
                    <a:pt x="103" y="438"/>
                    <a:pt x="97" y="421"/>
                    <a:pt x="87" y="396"/>
                  </a:cubicBezTo>
                  <a:cubicBezTo>
                    <a:pt x="77" y="374"/>
                    <a:pt x="77" y="374"/>
                    <a:pt x="77" y="374"/>
                  </a:cubicBezTo>
                  <a:cubicBezTo>
                    <a:pt x="64" y="342"/>
                    <a:pt x="51" y="319"/>
                    <a:pt x="39" y="304"/>
                  </a:cubicBezTo>
                  <a:cubicBezTo>
                    <a:pt x="27" y="289"/>
                    <a:pt x="14" y="278"/>
                    <a:pt x="0" y="273"/>
                  </a:cubicBezTo>
                  <a:cubicBezTo>
                    <a:pt x="24" y="247"/>
                    <a:pt x="47" y="235"/>
                    <a:pt x="67" y="235"/>
                  </a:cubicBezTo>
                  <a:cubicBezTo>
                    <a:pt x="85" y="235"/>
                    <a:pt x="104" y="258"/>
                    <a:pt x="126" y="306"/>
                  </a:cubicBezTo>
                  <a:cubicBezTo>
                    <a:pt x="136" y="330"/>
                    <a:pt x="136" y="330"/>
                    <a:pt x="136" y="330"/>
                  </a:cubicBezTo>
                  <a:cubicBezTo>
                    <a:pt x="175" y="265"/>
                    <a:pt x="224" y="202"/>
                    <a:pt x="284" y="141"/>
                  </a:cubicBezTo>
                  <a:cubicBezTo>
                    <a:pt x="344" y="80"/>
                    <a:pt x="403" y="33"/>
                    <a:pt x="461"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ea"/>
                <a:sym typeface="+mn-lt"/>
              </a:endParaRPr>
            </a:p>
          </p:txBody>
        </p:sp>
        <p:sp>
          <p:nvSpPr>
            <p:cNvPr id="44" name="文本框 41"/>
            <p:cNvSpPr txBox="1"/>
            <p:nvPr/>
          </p:nvSpPr>
          <p:spPr>
            <a:xfrm>
              <a:off x="1231003" y="5692997"/>
              <a:ext cx="1128835" cy="338554"/>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smtClean="0">
                  <a:ln>
                    <a:noFill/>
                  </a:ln>
                  <a:solidFill>
                    <a:srgbClr val="002060"/>
                  </a:solidFill>
                  <a:effectLst/>
                  <a:uLnTx/>
                  <a:uFillTx/>
                  <a:latin typeface="Arial"/>
                  <a:ea typeface="微软雅黑"/>
                  <a:cs typeface="+mn-ea"/>
                  <a:sym typeface="+mn-lt"/>
                </a:rPr>
                <a:t>Convoyer</a:t>
              </a:r>
              <a:endParaRPr kumimoji="0" lang="zh-CN" altLang="en-US" sz="1600" b="1" i="0" u="none" strike="noStrike" kern="0" cap="none" spc="0" normalizeH="0" baseline="0" noProof="0" dirty="0">
                <a:ln>
                  <a:noFill/>
                </a:ln>
                <a:solidFill>
                  <a:srgbClr val="002060"/>
                </a:solidFill>
                <a:effectLst/>
                <a:uLnTx/>
                <a:uFillTx/>
                <a:latin typeface="Arial"/>
                <a:ea typeface="微软雅黑"/>
                <a:cs typeface="+mn-ea"/>
                <a:sym typeface="+mn-lt"/>
              </a:endParaRPr>
            </a:p>
          </p:txBody>
        </p:sp>
      </p:grpSp>
      <p:pic>
        <p:nvPicPr>
          <p:cNvPr id="49" name="Image 48"/>
          <p:cNvPicPr>
            <a:picLocks noChangeAspect="1"/>
          </p:cNvPicPr>
          <p:nvPr/>
        </p:nvPicPr>
        <p:blipFill>
          <a:blip r:embed="rId2"/>
          <a:stretch>
            <a:fillRect/>
          </a:stretch>
        </p:blipFill>
        <p:spPr>
          <a:xfrm>
            <a:off x="460401" y="1405644"/>
            <a:ext cx="1627895" cy="1519369"/>
          </a:xfrm>
          <a:prstGeom prst="rect">
            <a:avLst/>
          </a:prstGeom>
        </p:spPr>
      </p:pic>
      <p:pic>
        <p:nvPicPr>
          <p:cNvPr id="52" name="Image 51"/>
          <p:cNvPicPr>
            <a:picLocks noChangeAspect="1"/>
          </p:cNvPicPr>
          <p:nvPr/>
        </p:nvPicPr>
        <p:blipFill rotWithShape="1">
          <a:blip r:embed="rId3"/>
          <a:srcRect l="9738" r="12369" b="3853"/>
          <a:stretch/>
        </p:blipFill>
        <p:spPr>
          <a:xfrm>
            <a:off x="2300148" y="1405644"/>
            <a:ext cx="1649096" cy="1703541"/>
          </a:xfrm>
          <a:prstGeom prst="rect">
            <a:avLst/>
          </a:prstGeom>
        </p:spPr>
      </p:pic>
      <p:pic>
        <p:nvPicPr>
          <p:cNvPr id="55" name="Image 54"/>
          <p:cNvPicPr>
            <a:picLocks noChangeAspect="1"/>
          </p:cNvPicPr>
          <p:nvPr/>
        </p:nvPicPr>
        <p:blipFill rotWithShape="1">
          <a:blip r:embed="rId4"/>
          <a:srcRect l="5044" r="12646"/>
          <a:stretch/>
        </p:blipFill>
        <p:spPr>
          <a:xfrm>
            <a:off x="4311357" y="1357475"/>
            <a:ext cx="1617786" cy="1761756"/>
          </a:xfrm>
          <a:prstGeom prst="rect">
            <a:avLst/>
          </a:prstGeom>
        </p:spPr>
      </p:pic>
      <p:pic>
        <p:nvPicPr>
          <p:cNvPr id="58" name="Image 57"/>
          <p:cNvPicPr>
            <a:picLocks noChangeAspect="1"/>
          </p:cNvPicPr>
          <p:nvPr/>
        </p:nvPicPr>
        <p:blipFill rotWithShape="1">
          <a:blip r:embed="rId5"/>
          <a:srcRect l="12481" r="3983"/>
          <a:stretch/>
        </p:blipFill>
        <p:spPr>
          <a:xfrm>
            <a:off x="8157940" y="1426293"/>
            <a:ext cx="1673610" cy="1456062"/>
          </a:xfrm>
          <a:prstGeom prst="rect">
            <a:avLst/>
          </a:prstGeom>
        </p:spPr>
      </p:pic>
      <p:pic>
        <p:nvPicPr>
          <p:cNvPr id="61" name="Image 60"/>
          <p:cNvPicPr/>
          <p:nvPr/>
        </p:nvPicPr>
        <p:blipFill rotWithShape="1">
          <a:blip r:embed="rId6">
            <a:extLst>
              <a:ext uri="{28A0092B-C50C-407E-A947-70E740481C1C}">
                <a14:useLocalDpi xmlns:a14="http://schemas.microsoft.com/office/drawing/2010/main" val="0"/>
              </a:ext>
            </a:extLst>
          </a:blip>
          <a:srcRect l="13889" r="17522"/>
          <a:stretch/>
        </p:blipFill>
        <p:spPr bwMode="auto">
          <a:xfrm>
            <a:off x="10358266" y="1540296"/>
            <a:ext cx="1652954" cy="1410827"/>
          </a:xfrm>
          <a:prstGeom prst="rect">
            <a:avLst/>
          </a:prstGeom>
          <a:noFill/>
        </p:spPr>
      </p:pic>
      <p:pic>
        <p:nvPicPr>
          <p:cNvPr id="64" name="Image 63"/>
          <p:cNvPicPr>
            <a:picLocks noChangeAspect="1"/>
          </p:cNvPicPr>
          <p:nvPr/>
        </p:nvPicPr>
        <p:blipFill rotWithShape="1">
          <a:blip r:embed="rId7"/>
          <a:srcRect l="5802" r="5159"/>
          <a:stretch/>
        </p:blipFill>
        <p:spPr>
          <a:xfrm>
            <a:off x="6042363" y="1381517"/>
            <a:ext cx="1707181" cy="1728383"/>
          </a:xfrm>
          <a:prstGeom prst="rect">
            <a:avLst/>
          </a:prstGeom>
        </p:spPr>
      </p:pic>
      <p:grpSp>
        <p:nvGrpSpPr>
          <p:cNvPr id="65" name="组合 34"/>
          <p:cNvGrpSpPr/>
          <p:nvPr/>
        </p:nvGrpSpPr>
        <p:grpSpPr>
          <a:xfrm>
            <a:off x="10552738" y="3106612"/>
            <a:ext cx="1003801" cy="631032"/>
            <a:chOff x="1321414" y="5019328"/>
            <a:chExt cx="1003801" cy="631032"/>
          </a:xfrm>
        </p:grpSpPr>
        <p:sp>
          <p:nvSpPr>
            <p:cNvPr id="69" name="Freeform 5"/>
            <p:cNvSpPr>
              <a:spLocks/>
            </p:cNvSpPr>
            <p:nvPr/>
          </p:nvSpPr>
          <p:spPr bwMode="auto">
            <a:xfrm>
              <a:off x="1662296" y="5019328"/>
              <a:ext cx="322039" cy="306266"/>
            </a:xfrm>
            <a:custGeom>
              <a:avLst/>
              <a:gdLst>
                <a:gd name="T0" fmla="*/ 461 w 472"/>
                <a:gd name="T1" fmla="*/ 0 h 449"/>
                <a:gd name="T2" fmla="*/ 472 w 472"/>
                <a:gd name="T3" fmla="*/ 17 h 449"/>
                <a:gd name="T4" fmla="*/ 310 w 472"/>
                <a:gd name="T5" fmla="*/ 186 h 449"/>
                <a:gd name="T6" fmla="*/ 174 w 472"/>
                <a:gd name="T7" fmla="*/ 399 h 449"/>
                <a:gd name="T8" fmla="*/ 149 w 472"/>
                <a:gd name="T9" fmla="*/ 417 h 449"/>
                <a:gd name="T10" fmla="*/ 106 w 472"/>
                <a:gd name="T11" fmla="*/ 449 h 449"/>
                <a:gd name="T12" fmla="*/ 87 w 472"/>
                <a:gd name="T13" fmla="*/ 396 h 449"/>
                <a:gd name="T14" fmla="*/ 77 w 472"/>
                <a:gd name="T15" fmla="*/ 374 h 449"/>
                <a:gd name="T16" fmla="*/ 39 w 472"/>
                <a:gd name="T17" fmla="*/ 304 h 449"/>
                <a:gd name="T18" fmla="*/ 0 w 472"/>
                <a:gd name="T19" fmla="*/ 273 h 449"/>
                <a:gd name="T20" fmla="*/ 67 w 472"/>
                <a:gd name="T21" fmla="*/ 235 h 449"/>
                <a:gd name="T22" fmla="*/ 126 w 472"/>
                <a:gd name="T23" fmla="*/ 306 h 449"/>
                <a:gd name="T24" fmla="*/ 136 w 472"/>
                <a:gd name="T25" fmla="*/ 330 h 449"/>
                <a:gd name="T26" fmla="*/ 284 w 472"/>
                <a:gd name="T27" fmla="*/ 141 h 449"/>
                <a:gd name="T28" fmla="*/ 461 w 472"/>
                <a:gd name="T29"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2" h="449">
                  <a:moveTo>
                    <a:pt x="461" y="0"/>
                  </a:moveTo>
                  <a:cubicBezTo>
                    <a:pt x="472" y="17"/>
                    <a:pt x="472" y="17"/>
                    <a:pt x="472" y="17"/>
                  </a:cubicBezTo>
                  <a:cubicBezTo>
                    <a:pt x="424" y="54"/>
                    <a:pt x="370" y="110"/>
                    <a:pt x="310" y="186"/>
                  </a:cubicBezTo>
                  <a:cubicBezTo>
                    <a:pt x="251" y="262"/>
                    <a:pt x="205" y="333"/>
                    <a:pt x="174" y="399"/>
                  </a:cubicBezTo>
                  <a:cubicBezTo>
                    <a:pt x="149" y="417"/>
                    <a:pt x="149" y="417"/>
                    <a:pt x="149" y="417"/>
                  </a:cubicBezTo>
                  <a:cubicBezTo>
                    <a:pt x="128" y="431"/>
                    <a:pt x="114" y="442"/>
                    <a:pt x="106" y="449"/>
                  </a:cubicBezTo>
                  <a:cubicBezTo>
                    <a:pt x="103" y="438"/>
                    <a:pt x="97" y="421"/>
                    <a:pt x="87" y="396"/>
                  </a:cubicBezTo>
                  <a:cubicBezTo>
                    <a:pt x="77" y="374"/>
                    <a:pt x="77" y="374"/>
                    <a:pt x="77" y="374"/>
                  </a:cubicBezTo>
                  <a:cubicBezTo>
                    <a:pt x="64" y="342"/>
                    <a:pt x="51" y="319"/>
                    <a:pt x="39" y="304"/>
                  </a:cubicBezTo>
                  <a:cubicBezTo>
                    <a:pt x="27" y="289"/>
                    <a:pt x="14" y="278"/>
                    <a:pt x="0" y="273"/>
                  </a:cubicBezTo>
                  <a:cubicBezTo>
                    <a:pt x="24" y="247"/>
                    <a:pt x="47" y="235"/>
                    <a:pt x="67" y="235"/>
                  </a:cubicBezTo>
                  <a:cubicBezTo>
                    <a:pt x="85" y="235"/>
                    <a:pt x="104" y="258"/>
                    <a:pt x="126" y="306"/>
                  </a:cubicBezTo>
                  <a:cubicBezTo>
                    <a:pt x="136" y="330"/>
                    <a:pt x="136" y="330"/>
                    <a:pt x="136" y="330"/>
                  </a:cubicBezTo>
                  <a:cubicBezTo>
                    <a:pt x="175" y="265"/>
                    <a:pt x="224" y="202"/>
                    <a:pt x="284" y="141"/>
                  </a:cubicBezTo>
                  <a:cubicBezTo>
                    <a:pt x="344" y="80"/>
                    <a:pt x="403" y="33"/>
                    <a:pt x="461"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ea"/>
                <a:sym typeface="+mn-lt"/>
              </a:endParaRPr>
            </a:p>
          </p:txBody>
        </p:sp>
        <p:sp>
          <p:nvSpPr>
            <p:cNvPr id="67" name="文本框 36"/>
            <p:cNvSpPr txBox="1"/>
            <p:nvPr/>
          </p:nvSpPr>
          <p:spPr>
            <a:xfrm>
              <a:off x="1321414" y="5311806"/>
              <a:ext cx="1003801" cy="338554"/>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2060"/>
                  </a:solidFill>
                  <a:effectLst/>
                  <a:uLnTx/>
                  <a:uFillTx/>
                  <a:latin typeface="Arial"/>
                  <a:ea typeface="微软雅黑"/>
                  <a:cs typeface="+mn-ea"/>
                  <a:sym typeface="+mn-lt"/>
                </a:rPr>
                <a:t>Bunkers</a:t>
              </a:r>
              <a:endParaRPr kumimoji="0" lang="zh-CN" altLang="en-US" sz="1600" b="1" i="0" u="none" strike="noStrike" kern="0" cap="none" spc="0" normalizeH="0" baseline="0" noProof="0" dirty="0">
                <a:ln>
                  <a:noFill/>
                </a:ln>
                <a:solidFill>
                  <a:srgbClr val="002060"/>
                </a:solidFill>
                <a:effectLst/>
                <a:uLnTx/>
                <a:uFillTx/>
                <a:latin typeface="Arial"/>
                <a:ea typeface="微软雅黑"/>
                <a:cs typeface="+mn-ea"/>
                <a:sym typeface="+mn-lt"/>
              </a:endParaRPr>
            </a:p>
          </p:txBody>
        </p:sp>
      </p:grpSp>
      <p:graphicFrame>
        <p:nvGraphicFramePr>
          <p:cNvPr id="8" name="Tableau 7"/>
          <p:cNvGraphicFramePr>
            <a:graphicFrameLocks noGrp="1"/>
          </p:cNvGraphicFramePr>
          <p:nvPr>
            <p:extLst>
              <p:ext uri="{D42A27DB-BD31-4B8C-83A1-F6EECF244321}">
                <p14:modId xmlns:p14="http://schemas.microsoft.com/office/powerpoint/2010/main" val="106621837"/>
              </p:ext>
            </p:extLst>
          </p:nvPr>
        </p:nvGraphicFramePr>
        <p:xfrm>
          <a:off x="206402" y="3915608"/>
          <a:ext cx="5835962" cy="2866813"/>
        </p:xfrm>
        <a:graphic>
          <a:graphicData uri="http://schemas.openxmlformats.org/drawingml/2006/table">
            <a:tbl>
              <a:tblPr>
                <a:tableStyleId>{5940675A-B579-460E-94D1-54222C63F5DA}</a:tableStyleId>
              </a:tblPr>
              <a:tblGrid>
                <a:gridCol w="1483203">
                  <a:extLst>
                    <a:ext uri="{9D8B030D-6E8A-4147-A177-3AD203B41FA5}">
                      <a16:colId xmlns:a16="http://schemas.microsoft.com/office/drawing/2014/main" val="827373389"/>
                    </a:ext>
                  </a:extLst>
                </a:gridCol>
                <a:gridCol w="4352759">
                  <a:extLst>
                    <a:ext uri="{9D8B030D-6E8A-4147-A177-3AD203B41FA5}">
                      <a16:colId xmlns:a16="http://schemas.microsoft.com/office/drawing/2014/main" val="3080530103"/>
                    </a:ext>
                  </a:extLst>
                </a:gridCol>
              </a:tblGrid>
              <a:tr h="272365">
                <a:tc>
                  <a:txBody>
                    <a:bodyPr/>
                    <a:lstStyle/>
                    <a:p>
                      <a:pPr rtl="0"/>
                      <a:r>
                        <a:rPr lang="fr-FR" sz="1100">
                          <a:effectLst/>
                        </a:rPr>
                        <a:t>Équipement</a:t>
                      </a:r>
                      <a:endParaRPr lang="fr-FR" sz="1100">
                        <a:solidFill>
                          <a:srgbClr val="1B1C1D"/>
                        </a:solidFill>
                        <a:effectLst/>
                        <a:latin typeface="Google Sans Text"/>
                      </a:endParaRPr>
                    </a:p>
                  </a:txBody>
                  <a:tcPr marL="72846" marR="72846" marT="48564" marB="48564" anchor="ctr"/>
                </a:tc>
                <a:tc>
                  <a:txBody>
                    <a:bodyPr/>
                    <a:lstStyle/>
                    <a:p>
                      <a:pPr rtl="0"/>
                      <a:endParaRPr lang="fr-FR" sz="1100" dirty="0">
                        <a:solidFill>
                          <a:srgbClr val="1B1C1D"/>
                        </a:solidFill>
                        <a:effectLst/>
                        <a:latin typeface="Google Sans Text"/>
                      </a:endParaRPr>
                    </a:p>
                  </a:txBody>
                  <a:tcPr marL="72846" marR="72846" marT="48564" marB="48564" anchor="ctr"/>
                </a:tc>
                <a:extLst>
                  <a:ext uri="{0D108BD9-81ED-4DB2-BD59-A6C34878D82A}">
                    <a16:rowId xmlns:a16="http://schemas.microsoft.com/office/drawing/2014/main" val="2544841619"/>
                  </a:ext>
                </a:extLst>
              </a:tr>
              <a:tr h="314802">
                <a:tc>
                  <a:txBody>
                    <a:bodyPr/>
                    <a:lstStyle/>
                    <a:p>
                      <a:pPr rtl="0"/>
                      <a:r>
                        <a:rPr lang="fr-FR" sz="1100">
                          <a:effectLst/>
                        </a:rPr>
                        <a:t>Structures</a:t>
                      </a:r>
                      <a:endParaRPr lang="fr-FR" sz="1100">
                        <a:solidFill>
                          <a:srgbClr val="1B1C1D"/>
                        </a:solidFill>
                        <a:effectLst/>
                        <a:latin typeface="Google Sans Text"/>
                      </a:endParaRPr>
                    </a:p>
                  </a:txBody>
                  <a:tcPr marL="72846" marR="72846" marT="48564" marB="48564" anchor="ctr"/>
                </a:tc>
                <a:tc>
                  <a:txBody>
                    <a:bodyPr/>
                    <a:lstStyle/>
                    <a:p>
                      <a:pPr rtl="0"/>
                      <a:r>
                        <a:rPr lang="fr-FR" sz="1100" dirty="0">
                          <a:effectLst/>
                        </a:rPr>
                        <a:t>Assurer la stabilité mécanique et la résistance aux charges de l'ensemble de l'usine.</a:t>
                      </a:r>
                      <a:endParaRPr lang="fr-FR" sz="1100" dirty="0">
                        <a:solidFill>
                          <a:srgbClr val="1B1C1D"/>
                        </a:solidFill>
                        <a:effectLst/>
                        <a:latin typeface="Google Sans Text"/>
                      </a:endParaRPr>
                    </a:p>
                  </a:txBody>
                  <a:tcPr marL="72846" marR="72846" marT="48564" marB="48564" anchor="ctr"/>
                </a:tc>
                <a:extLst>
                  <a:ext uri="{0D108BD9-81ED-4DB2-BD59-A6C34878D82A}">
                    <a16:rowId xmlns:a16="http://schemas.microsoft.com/office/drawing/2014/main" val="1008118675"/>
                  </a:ext>
                </a:extLst>
              </a:tr>
              <a:tr h="314802">
                <a:tc>
                  <a:txBody>
                    <a:bodyPr/>
                    <a:lstStyle/>
                    <a:p>
                      <a:pPr rtl="0"/>
                      <a:r>
                        <a:rPr lang="fr-FR" sz="1100">
                          <a:effectLst/>
                        </a:rPr>
                        <a:t>Plateformes</a:t>
                      </a:r>
                      <a:endParaRPr lang="fr-FR" sz="1100">
                        <a:solidFill>
                          <a:srgbClr val="1B1C1D"/>
                        </a:solidFill>
                        <a:effectLst/>
                        <a:latin typeface="Google Sans Text"/>
                      </a:endParaRPr>
                    </a:p>
                  </a:txBody>
                  <a:tcPr marL="72846" marR="72846" marT="48564" marB="48564" anchor="ctr"/>
                </a:tc>
                <a:tc>
                  <a:txBody>
                    <a:bodyPr/>
                    <a:lstStyle/>
                    <a:p>
                      <a:pPr rtl="0"/>
                      <a:r>
                        <a:rPr lang="fr-FR" sz="1100" dirty="0">
                          <a:effectLst/>
                        </a:rPr>
                        <a:t>Fournir des zones d'accès sécurisé pour l'opération et la maintenance des machines.</a:t>
                      </a:r>
                      <a:endParaRPr lang="fr-FR" sz="1100" dirty="0">
                        <a:solidFill>
                          <a:srgbClr val="1B1C1D"/>
                        </a:solidFill>
                        <a:effectLst/>
                        <a:latin typeface="Google Sans Text"/>
                      </a:endParaRPr>
                    </a:p>
                  </a:txBody>
                  <a:tcPr marL="72846" marR="72846" marT="48564" marB="48564" anchor="ctr"/>
                </a:tc>
                <a:extLst>
                  <a:ext uri="{0D108BD9-81ED-4DB2-BD59-A6C34878D82A}">
                    <a16:rowId xmlns:a16="http://schemas.microsoft.com/office/drawing/2014/main" val="1130984342"/>
                  </a:ext>
                </a:extLst>
              </a:tr>
              <a:tr h="403340">
                <a:tc>
                  <a:txBody>
                    <a:bodyPr/>
                    <a:lstStyle/>
                    <a:p>
                      <a:pPr rtl="0"/>
                      <a:r>
                        <a:rPr lang="fr-FR" sz="1100">
                          <a:effectLst/>
                        </a:rPr>
                        <a:t>Escaliers</a:t>
                      </a:r>
                      <a:endParaRPr lang="fr-FR" sz="1100">
                        <a:solidFill>
                          <a:srgbClr val="1B1C1D"/>
                        </a:solidFill>
                        <a:effectLst/>
                        <a:latin typeface="Google Sans Text"/>
                      </a:endParaRPr>
                    </a:p>
                  </a:txBody>
                  <a:tcPr marL="72846" marR="72846" marT="48564" marB="48564" anchor="ctr"/>
                </a:tc>
                <a:tc>
                  <a:txBody>
                    <a:bodyPr/>
                    <a:lstStyle/>
                    <a:p>
                      <a:pPr rtl="0"/>
                      <a:r>
                        <a:rPr lang="fr-FR" sz="1100" dirty="0">
                          <a:effectLst/>
                        </a:rPr>
                        <a:t>Garantir la circulation sécuritaire du personnel entre les différents niveaux de l'installation.</a:t>
                      </a:r>
                      <a:endParaRPr lang="fr-FR" sz="1100" dirty="0">
                        <a:solidFill>
                          <a:srgbClr val="1B1C1D"/>
                        </a:solidFill>
                        <a:effectLst/>
                        <a:latin typeface="Google Sans Text"/>
                      </a:endParaRPr>
                    </a:p>
                  </a:txBody>
                  <a:tcPr marL="72846" marR="72846" marT="48564" marB="48564" anchor="ctr"/>
                </a:tc>
                <a:extLst>
                  <a:ext uri="{0D108BD9-81ED-4DB2-BD59-A6C34878D82A}">
                    <a16:rowId xmlns:a16="http://schemas.microsoft.com/office/drawing/2014/main" val="1676320691"/>
                  </a:ext>
                </a:extLst>
              </a:tr>
              <a:tr h="314802">
                <a:tc>
                  <a:txBody>
                    <a:bodyPr/>
                    <a:lstStyle/>
                    <a:p>
                      <a:pPr rtl="0"/>
                      <a:r>
                        <a:rPr lang="fr-FR" sz="1100">
                          <a:effectLst/>
                        </a:rPr>
                        <a:t>Convoyeur</a:t>
                      </a:r>
                      <a:endParaRPr lang="fr-FR" sz="1100">
                        <a:solidFill>
                          <a:srgbClr val="1B1C1D"/>
                        </a:solidFill>
                        <a:effectLst/>
                        <a:latin typeface="Google Sans Text"/>
                      </a:endParaRPr>
                    </a:p>
                  </a:txBody>
                  <a:tcPr marL="72846" marR="72846" marT="48564" marB="48564" anchor="ctr"/>
                </a:tc>
                <a:tc>
                  <a:txBody>
                    <a:bodyPr/>
                    <a:lstStyle/>
                    <a:p>
                      <a:pPr rtl="0"/>
                      <a:r>
                        <a:rPr lang="fr-FR" sz="1100">
                          <a:effectLst/>
                        </a:rPr>
                        <a:t>Assurer le flux continu et contrôlé des matériaux entre les équipements de tri.</a:t>
                      </a:r>
                      <a:endParaRPr lang="fr-FR" sz="1100">
                        <a:solidFill>
                          <a:srgbClr val="1B1C1D"/>
                        </a:solidFill>
                        <a:effectLst/>
                        <a:latin typeface="Google Sans Text"/>
                      </a:endParaRPr>
                    </a:p>
                  </a:txBody>
                  <a:tcPr marL="72846" marR="72846" marT="48564" marB="48564" anchor="ctr"/>
                </a:tc>
                <a:extLst>
                  <a:ext uri="{0D108BD9-81ED-4DB2-BD59-A6C34878D82A}">
                    <a16:rowId xmlns:a16="http://schemas.microsoft.com/office/drawing/2014/main" val="281924283"/>
                  </a:ext>
                </a:extLst>
              </a:tr>
              <a:tr h="314802">
                <a:tc>
                  <a:txBody>
                    <a:bodyPr/>
                    <a:lstStyle/>
                    <a:p>
                      <a:pPr rtl="0"/>
                      <a:r>
                        <a:rPr lang="fr-FR" sz="1100">
                          <a:effectLst/>
                        </a:rPr>
                        <a:t>TROMMEL</a:t>
                      </a:r>
                      <a:endParaRPr lang="fr-FR" sz="1100">
                        <a:solidFill>
                          <a:srgbClr val="1B1C1D"/>
                        </a:solidFill>
                        <a:effectLst/>
                        <a:latin typeface="Google Sans Text"/>
                      </a:endParaRPr>
                    </a:p>
                  </a:txBody>
                  <a:tcPr marL="72846" marR="72846" marT="48564" marB="48564" anchor="ctr"/>
                </a:tc>
                <a:tc>
                  <a:txBody>
                    <a:bodyPr/>
                    <a:lstStyle/>
                    <a:p>
                      <a:pPr rtl="0"/>
                      <a:r>
                        <a:rPr lang="fr-FR" sz="1100">
                          <a:effectLst/>
                        </a:rPr>
                        <a:t>Effectuer la séparation des déchets en fonction de leur granulométrie (taille).</a:t>
                      </a:r>
                      <a:endParaRPr lang="fr-FR" sz="1100">
                        <a:solidFill>
                          <a:srgbClr val="1B1C1D"/>
                        </a:solidFill>
                        <a:effectLst/>
                        <a:latin typeface="Google Sans Text"/>
                      </a:endParaRPr>
                    </a:p>
                  </a:txBody>
                  <a:tcPr marL="72846" marR="72846" marT="48564" marB="48564" anchor="ctr"/>
                </a:tc>
                <a:extLst>
                  <a:ext uri="{0D108BD9-81ED-4DB2-BD59-A6C34878D82A}">
                    <a16:rowId xmlns:a16="http://schemas.microsoft.com/office/drawing/2014/main" val="2991494018"/>
                  </a:ext>
                </a:extLst>
              </a:tr>
              <a:tr h="403340">
                <a:tc>
                  <a:txBody>
                    <a:bodyPr/>
                    <a:lstStyle/>
                    <a:p>
                      <a:pPr rtl="0"/>
                      <a:r>
                        <a:rPr lang="fr-FR" sz="1100">
                          <a:effectLst/>
                        </a:rPr>
                        <a:t>Bunkers</a:t>
                      </a:r>
                      <a:endParaRPr lang="fr-FR" sz="1100">
                        <a:solidFill>
                          <a:srgbClr val="1B1C1D"/>
                        </a:solidFill>
                        <a:effectLst/>
                        <a:latin typeface="Google Sans Text"/>
                      </a:endParaRPr>
                    </a:p>
                  </a:txBody>
                  <a:tcPr marL="72846" marR="72846" marT="48564" marB="48564" anchor="ctr"/>
                </a:tc>
                <a:tc>
                  <a:txBody>
                    <a:bodyPr/>
                    <a:lstStyle/>
                    <a:p>
                      <a:pPr rtl="0"/>
                      <a:r>
                        <a:rPr lang="fr-FR" sz="1100" dirty="0">
                          <a:effectLst/>
                        </a:rPr>
                        <a:t>Servir de réservoir tampon pour l'alimentation ou la réception temporaire des matériaux triés.</a:t>
                      </a:r>
                      <a:endParaRPr lang="fr-FR" sz="1100" dirty="0">
                        <a:solidFill>
                          <a:srgbClr val="1B1C1D"/>
                        </a:solidFill>
                        <a:effectLst/>
                        <a:latin typeface="Google Sans Text"/>
                      </a:endParaRPr>
                    </a:p>
                  </a:txBody>
                  <a:tcPr marL="72846" marR="72846" marT="48564" marB="48564" anchor="ctr"/>
                </a:tc>
                <a:extLst>
                  <a:ext uri="{0D108BD9-81ED-4DB2-BD59-A6C34878D82A}">
                    <a16:rowId xmlns:a16="http://schemas.microsoft.com/office/drawing/2014/main" val="1006692834"/>
                  </a:ext>
                </a:extLst>
              </a:tr>
            </a:tbl>
          </a:graphicData>
        </a:graphic>
      </p:graphicFrame>
      <p:sp>
        <p:nvSpPr>
          <p:cNvPr id="9" name="Rectangle 8"/>
          <p:cNvSpPr/>
          <p:nvPr/>
        </p:nvSpPr>
        <p:spPr>
          <a:xfrm>
            <a:off x="6276780" y="3973278"/>
            <a:ext cx="5915220" cy="2585323"/>
          </a:xfrm>
          <a:prstGeom prst="rect">
            <a:avLst/>
          </a:prstGeom>
        </p:spPr>
        <p:txBody>
          <a:bodyPr wrap="square">
            <a:spAutoFit/>
          </a:bodyPr>
          <a:lstStyle/>
          <a:p>
            <a:pPr algn="just"/>
            <a:r>
              <a:rPr lang="fr-FR" dirty="0" smtClean="0"/>
              <a:t>J'ai assuré l'</a:t>
            </a:r>
            <a:r>
              <a:rPr lang="fr-FR" b="1" dirty="0" smtClean="0"/>
              <a:t>ingénierie détaillée de tous les équipements clés</a:t>
            </a:r>
            <a:r>
              <a:rPr lang="fr-FR" dirty="0" smtClean="0"/>
              <a:t> de la ligne de tri. Cela comprenait la conception des </a:t>
            </a:r>
            <a:r>
              <a:rPr lang="fr-FR" b="1" dirty="0" smtClean="0"/>
              <a:t>structures</a:t>
            </a:r>
            <a:r>
              <a:rPr lang="fr-FR" dirty="0" smtClean="0"/>
              <a:t> de support (Plateformes, Escaliers) et des équipements de flux critiques : </a:t>
            </a:r>
            <a:r>
              <a:rPr lang="fr-FR" b="1" dirty="0" smtClean="0"/>
              <a:t>Convoyeurs</a:t>
            </a:r>
            <a:r>
              <a:rPr lang="fr-FR" dirty="0" smtClean="0"/>
              <a:t> pour un transport optimisé, </a:t>
            </a:r>
            <a:r>
              <a:rPr lang="fr-FR" b="1" dirty="0" smtClean="0"/>
              <a:t>TROMMELS</a:t>
            </a:r>
            <a:r>
              <a:rPr lang="fr-FR" dirty="0" smtClean="0"/>
              <a:t> pour le criblage, et </a:t>
            </a:r>
            <a:r>
              <a:rPr lang="fr-FR" b="1" dirty="0" smtClean="0"/>
              <a:t>Bunkers</a:t>
            </a:r>
            <a:r>
              <a:rPr lang="fr-FR" dirty="0" smtClean="0"/>
              <a:t> pour la gestion des stocks. Mon rôle était de garantir la </a:t>
            </a:r>
            <a:r>
              <a:rPr lang="fr-FR" b="1" dirty="0" smtClean="0"/>
              <a:t>robustesse mécanique</a:t>
            </a:r>
            <a:r>
              <a:rPr lang="fr-FR" dirty="0" smtClean="0"/>
              <a:t> et l'</a:t>
            </a:r>
            <a:r>
              <a:rPr lang="fr-FR" b="1" dirty="0" smtClean="0"/>
              <a:t>intégration fonctionnelle</a:t>
            </a:r>
            <a:r>
              <a:rPr lang="fr-FR" dirty="0" smtClean="0"/>
              <a:t> de ces composantes, en stricte </a:t>
            </a:r>
            <a:r>
              <a:rPr lang="fr-FR" b="1" dirty="0" smtClean="0"/>
              <a:t>conformité aux normes de sécurité</a:t>
            </a:r>
            <a:r>
              <a:rPr lang="fr-FR" dirty="0" smtClean="0"/>
              <a:t>, pour le bon fonctionnement de l'usine globale.</a:t>
            </a:r>
            <a:endParaRPr lang="fr-FR" dirty="0"/>
          </a:p>
        </p:txBody>
      </p:sp>
    </p:spTree>
    <p:extLst>
      <p:ext uri="{BB962C8B-B14F-4D97-AF65-F5344CB8AC3E}">
        <p14:creationId xmlns:p14="http://schemas.microsoft.com/office/powerpoint/2010/main" val="271118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anim calcmode="lin" valueType="num">
                                      <p:cBhvr additive="base">
                                        <p:cTn id="23" dur="500" fill="hold"/>
                                        <p:tgtEl>
                                          <p:spTgt spid="65"/>
                                        </p:tgtEl>
                                        <p:attrNameLst>
                                          <p:attrName>ppt_x</p:attrName>
                                        </p:attrNameLst>
                                      </p:cBhvr>
                                      <p:tavLst>
                                        <p:tav tm="0">
                                          <p:val>
                                            <p:strVal val="#ppt_x"/>
                                          </p:val>
                                        </p:tav>
                                        <p:tav tm="100000">
                                          <p:val>
                                            <p:strVal val="#ppt_x"/>
                                          </p:val>
                                        </p:tav>
                                      </p:tavLst>
                                    </p:anim>
                                    <p:anim calcmode="lin" valueType="num">
                                      <p:cBhvr additive="base">
                                        <p:cTn id="24"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re 1"/>
          <p:cNvSpPr txBox="1">
            <a:spLocks/>
          </p:cNvSpPr>
          <p:nvPr/>
        </p:nvSpPr>
        <p:spPr>
          <a:xfrm>
            <a:off x="1176459" y="142575"/>
            <a:ext cx="9144000" cy="5483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800" dirty="0" smtClean="0"/>
              <a:t>Les Projets </a:t>
            </a:r>
            <a:r>
              <a:rPr lang="fr-FR" sz="2800" dirty="0"/>
              <a:t>PROFESIONEL reliés </a:t>
            </a:r>
            <a:r>
              <a:rPr lang="fr-FR" sz="2800" dirty="0" smtClean="0"/>
              <a:t>au travail</a:t>
            </a:r>
            <a:endParaRPr lang="fr-FR" sz="2800" dirty="0"/>
          </a:p>
        </p:txBody>
      </p:sp>
      <p:sp>
        <p:nvSpPr>
          <p:cNvPr id="18" name="ZoneTexte 17"/>
          <p:cNvSpPr txBox="1"/>
          <p:nvPr/>
        </p:nvSpPr>
        <p:spPr>
          <a:xfrm>
            <a:off x="5223544" y="1685140"/>
            <a:ext cx="5539850" cy="523220"/>
          </a:xfrm>
          <a:prstGeom prst="rect">
            <a:avLst/>
          </a:prstGeom>
          <a:noFill/>
        </p:spPr>
        <p:txBody>
          <a:bodyPr wrap="none" rtlCol="0">
            <a:spAutoFit/>
          </a:bodyPr>
          <a:lstStyle/>
          <a:p>
            <a:r>
              <a:rPr lang="fr-FR" sz="2800" dirty="0">
                <a:solidFill>
                  <a:srgbClr val="002060"/>
                </a:solidFill>
              </a:rPr>
              <a:t>Conception 3D Avancée : </a:t>
            </a:r>
            <a:r>
              <a:rPr lang="fr-FR" sz="2800" dirty="0" smtClean="0">
                <a:solidFill>
                  <a:srgbClr val="002060"/>
                </a:solidFill>
              </a:rPr>
              <a:t>Air </a:t>
            </a:r>
            <a:r>
              <a:rPr lang="fr-FR" sz="2800" dirty="0" err="1" smtClean="0">
                <a:solidFill>
                  <a:srgbClr val="002060"/>
                </a:solidFill>
              </a:rPr>
              <a:t>Burners</a:t>
            </a:r>
            <a:endParaRPr lang="fr-FR" sz="2800" dirty="0">
              <a:solidFill>
                <a:srgbClr val="002060"/>
              </a:solidFill>
            </a:endParaRPr>
          </a:p>
        </p:txBody>
      </p:sp>
      <p:sp>
        <p:nvSpPr>
          <p:cNvPr id="9" name="Rectangle 8"/>
          <p:cNvSpPr/>
          <p:nvPr/>
        </p:nvSpPr>
        <p:spPr>
          <a:xfrm>
            <a:off x="5060866" y="2321915"/>
            <a:ext cx="6622713" cy="3416320"/>
          </a:xfrm>
          <a:prstGeom prst="rect">
            <a:avLst/>
          </a:prstGeom>
        </p:spPr>
        <p:txBody>
          <a:bodyPr wrap="square">
            <a:spAutoFit/>
          </a:bodyPr>
          <a:lstStyle/>
          <a:p>
            <a:pPr algn="just"/>
            <a:r>
              <a:rPr lang="fr-FR" dirty="0"/>
              <a:t>Ce projet majeur, centré sur la Conception et la Modélisation 3D (CAO) d'une Unité Modulaire Mobile de Prétraitement et de Recyclage de Déchets, a été développé et appliqué concrètement lors de mon expérience professionnelle </a:t>
            </a:r>
            <a:r>
              <a:rPr lang="fr-FR" dirty="0" smtClean="0"/>
              <a:t>chez </a:t>
            </a:r>
            <a:r>
              <a:rPr lang="fr-FR" dirty="0"/>
              <a:t>OEM </a:t>
            </a:r>
            <a:r>
              <a:rPr lang="fr-FR" dirty="0" smtClean="0"/>
              <a:t>engineering . </a:t>
            </a:r>
            <a:br>
              <a:rPr lang="fr-FR" dirty="0" smtClean="0"/>
            </a:br>
            <a:r>
              <a:rPr lang="fr-FR" dirty="0" smtClean="0"/>
              <a:t>Mon </a:t>
            </a:r>
            <a:r>
              <a:rPr lang="fr-FR" dirty="0"/>
              <a:t>rôle a consisté à concevoir les mécanismes internes critiques, à valider l'intégrité structurelle de l'ensemble et à optimiser l'intégration de tous les sous-systèmes pour garantir robustesse et efficacité. Cette machine, dont l'objectif est d'assurer une valorisation des matériaux directement sur site, a été une démonstration de ma capacité à transférer des compétences de conception théoriques vers des solutions industrielles réelles et performantes, conformes aux exigences d'un </a:t>
            </a:r>
            <a:r>
              <a:rPr lang="fr-FR" dirty="0" smtClean="0"/>
              <a:t>OEM,</a:t>
            </a:r>
            <a:endParaRPr lang="fr-FR" dirty="0"/>
          </a:p>
        </p:txBody>
      </p:sp>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457" y="4030075"/>
            <a:ext cx="4306913" cy="2193304"/>
          </a:xfrm>
          <a:prstGeom prst="rect">
            <a:avLst/>
          </a:prstGeom>
        </p:spPr>
      </p:pic>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458" y="1402819"/>
            <a:ext cx="4431879" cy="2627256"/>
          </a:xfrm>
          <a:prstGeom prst="rect">
            <a:avLst/>
          </a:prstGeom>
        </p:spPr>
      </p:pic>
      <p:sp>
        <p:nvSpPr>
          <p:cNvPr id="8" name="ZoneTexte 7"/>
          <p:cNvSpPr txBox="1"/>
          <p:nvPr/>
        </p:nvSpPr>
        <p:spPr>
          <a:xfrm>
            <a:off x="3124696" y="768173"/>
            <a:ext cx="5247527" cy="369332"/>
          </a:xfrm>
          <a:prstGeom prst="rect">
            <a:avLst/>
          </a:prstGeom>
          <a:noFill/>
        </p:spPr>
        <p:txBody>
          <a:bodyPr wrap="none" rtlCol="0">
            <a:spAutoFit/>
          </a:bodyPr>
          <a:lstStyle/>
          <a:p>
            <a:r>
              <a:rPr lang="fr-FR" dirty="0" smtClean="0"/>
              <a:t>Conception </a:t>
            </a:r>
            <a:r>
              <a:rPr lang="fr-FR" altLang="zh-CN" b="1" dirty="0">
                <a:solidFill>
                  <a:schemeClr val="tx1">
                    <a:lumMod val="95000"/>
                    <a:lumOff val="5000"/>
                    <a:alpha val="70000"/>
                  </a:schemeClr>
                </a:solidFill>
                <a:cs typeface="+mn-ea"/>
                <a:sym typeface="+mn-lt"/>
              </a:rPr>
              <a:t>des équipements </a:t>
            </a:r>
            <a:r>
              <a:rPr lang="fr-FR" dirty="0" smtClean="0"/>
              <a:t>de recyclage de déchets</a:t>
            </a:r>
            <a:endParaRPr lang="fr-FR" dirty="0"/>
          </a:p>
        </p:txBody>
      </p:sp>
    </p:spTree>
    <p:extLst>
      <p:ext uri="{BB962C8B-B14F-4D97-AF65-F5344CB8AC3E}">
        <p14:creationId xmlns:p14="http://schemas.microsoft.com/office/powerpoint/2010/main" val="9725452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re 1"/>
          <p:cNvSpPr txBox="1">
            <a:spLocks/>
          </p:cNvSpPr>
          <p:nvPr/>
        </p:nvSpPr>
        <p:spPr>
          <a:xfrm>
            <a:off x="1176459" y="142575"/>
            <a:ext cx="9144000" cy="5483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800" dirty="0" smtClean="0"/>
              <a:t>Projets pédagogiques</a:t>
            </a:r>
            <a:endParaRPr lang="fr-FR" sz="2800" dirty="0"/>
          </a:p>
        </p:txBody>
      </p:sp>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6290" y="3650746"/>
            <a:ext cx="3765495" cy="3101826"/>
          </a:xfrm>
          <a:prstGeom prst="rect">
            <a:avLst/>
          </a:prstGeom>
        </p:spPr>
      </p:pic>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9781" y="2455279"/>
            <a:ext cx="2722821" cy="2975786"/>
          </a:xfrm>
          <a:prstGeom prst="rect">
            <a:avLst/>
          </a:prstGeom>
        </p:spPr>
      </p:pic>
      <p:pic>
        <p:nvPicPr>
          <p:cNvPr id="4" name="Image 3"/>
          <p:cNvPicPr>
            <a:picLocks noChangeAspect="1"/>
          </p:cNvPicPr>
          <p:nvPr/>
        </p:nvPicPr>
        <p:blipFill rotWithShape="1">
          <a:blip r:embed="rId4" cstate="print">
            <a:extLst>
              <a:ext uri="{28A0092B-C50C-407E-A947-70E740481C1C}">
                <a14:useLocalDpi xmlns:a14="http://schemas.microsoft.com/office/drawing/2010/main" val="0"/>
              </a:ext>
            </a:extLst>
          </a:blip>
          <a:srcRect b="15964"/>
          <a:stretch/>
        </p:blipFill>
        <p:spPr>
          <a:xfrm>
            <a:off x="137684" y="887320"/>
            <a:ext cx="2077549" cy="2763426"/>
          </a:xfrm>
          <a:prstGeom prst="rect">
            <a:avLst/>
          </a:prstGeom>
        </p:spPr>
      </p:pic>
      <p:sp>
        <p:nvSpPr>
          <p:cNvPr id="33" name="Titre 1"/>
          <p:cNvSpPr txBox="1">
            <a:spLocks/>
          </p:cNvSpPr>
          <p:nvPr/>
        </p:nvSpPr>
        <p:spPr>
          <a:xfrm>
            <a:off x="1519359" y="634539"/>
            <a:ext cx="9144000" cy="92592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800" dirty="0" smtClean="0"/>
              <a:t>Projet de fin d’</a:t>
            </a:r>
            <a:r>
              <a:rPr lang="fr-FR" sz="2800" dirty="0" err="1" smtClean="0"/>
              <a:t>etude</a:t>
            </a:r>
            <a:r>
              <a:rPr lang="fr-FR" sz="2800" dirty="0" smtClean="0"/>
              <a:t> licence: Etude et conception d’un générateur de production d’</a:t>
            </a:r>
            <a:r>
              <a:rPr lang="fr-FR" sz="2800" dirty="0" err="1" smtClean="0"/>
              <a:t>oxygene</a:t>
            </a:r>
            <a:r>
              <a:rPr lang="fr-FR" sz="2800" dirty="0" smtClean="0"/>
              <a:t> </a:t>
            </a:r>
            <a:endParaRPr lang="fr-FR" sz="2800" dirty="0"/>
          </a:p>
        </p:txBody>
      </p:sp>
      <p:sp>
        <p:nvSpPr>
          <p:cNvPr id="10" name="Rectangle 9"/>
          <p:cNvSpPr/>
          <p:nvPr/>
        </p:nvSpPr>
        <p:spPr>
          <a:xfrm>
            <a:off x="5041302" y="2052432"/>
            <a:ext cx="6955698" cy="4247317"/>
          </a:xfrm>
          <a:prstGeom prst="rect">
            <a:avLst/>
          </a:prstGeom>
        </p:spPr>
        <p:txBody>
          <a:bodyPr wrap="square">
            <a:spAutoFit/>
          </a:bodyPr>
          <a:lstStyle/>
          <a:p>
            <a:pPr algn="just"/>
            <a:r>
              <a:rPr lang="fr-FR" dirty="0" smtClean="0"/>
              <a:t>Dans le cadre de mon </a:t>
            </a:r>
            <a:r>
              <a:rPr lang="fr-FR" b="1" dirty="0" smtClean="0"/>
              <a:t>Projet de Fin d'Études (PFE)</a:t>
            </a:r>
            <a:r>
              <a:rPr lang="fr-FR" dirty="0" smtClean="0"/>
              <a:t> de </a:t>
            </a:r>
            <a:r>
              <a:rPr lang="fr-FR" b="1" dirty="0" smtClean="0"/>
              <a:t>Licence</a:t>
            </a:r>
            <a:r>
              <a:rPr lang="fr-FR" dirty="0" smtClean="0"/>
              <a:t> à l'</a:t>
            </a:r>
            <a:r>
              <a:rPr lang="fr-FR" b="1" dirty="0" smtClean="0"/>
              <a:t>ISET de Sfax</a:t>
            </a:r>
            <a:r>
              <a:rPr lang="fr-FR" dirty="0" smtClean="0"/>
              <a:t> (Institut Supérieur des Études Technologiques), j'ai réalisé un projet intitulé </a:t>
            </a:r>
            <a:r>
              <a:rPr lang="fr-FR" b="1" dirty="0" smtClean="0"/>
              <a:t>[Etude, Conception et Réalisation de la Partie Mécanique d’un Générateur de production d’Oxygène]</a:t>
            </a:r>
            <a:r>
              <a:rPr lang="fr-FR" dirty="0" smtClean="0"/>
              <a:t>.</a:t>
            </a:r>
          </a:p>
          <a:p>
            <a:pPr algn="just"/>
            <a:r>
              <a:rPr lang="fr-FR" dirty="0" smtClean="0"/>
              <a:t>L'objectif principal était la </a:t>
            </a:r>
            <a:r>
              <a:rPr lang="fr-FR" b="1" dirty="0" smtClean="0"/>
              <a:t>conception et la réalisation d'un générateur capable de produire de l'oxygène</a:t>
            </a:r>
            <a:r>
              <a:rPr lang="fr-FR" dirty="0" smtClean="0"/>
              <a:t> à des fins spécifiques.</a:t>
            </a:r>
          </a:p>
          <a:p>
            <a:pPr algn="just"/>
            <a:r>
              <a:rPr lang="fr-FR" dirty="0" smtClean="0"/>
              <a:t>Ce projet c'est le tout premier générateur d'oxygène entièrement conçu et fabriqué en Tunisie avec une capabilité de produire de l’oxygène à une pureté supérieure à 92% pour l'industrie et supérieure à 95% pour le domaine médical.</a:t>
            </a:r>
          </a:p>
          <a:p>
            <a:pPr algn="just"/>
            <a:r>
              <a:rPr lang="fr-FR" dirty="0" smtClean="0"/>
              <a:t>Mon travail a inclus la </a:t>
            </a:r>
            <a:r>
              <a:rPr lang="fr-FR" b="1" dirty="0" smtClean="0"/>
              <a:t>modélisation</a:t>
            </a:r>
            <a:r>
              <a:rPr lang="fr-FR" dirty="0" smtClean="0"/>
              <a:t> des composants et </a:t>
            </a:r>
            <a:r>
              <a:rPr lang="fr-FR" b="1" dirty="0" smtClean="0"/>
              <a:t>sélection</a:t>
            </a:r>
            <a:r>
              <a:rPr lang="fr-FR" dirty="0" smtClean="0"/>
              <a:t> des matériaux et la </a:t>
            </a:r>
            <a:r>
              <a:rPr lang="fr-FR" b="1" dirty="0" smtClean="0"/>
              <a:t>validation expérimentale</a:t>
            </a:r>
            <a:r>
              <a:rPr lang="fr-FR" dirty="0" smtClean="0"/>
              <a:t> du prototype afin de démontrer sa conformité aux spécifications techniques. </a:t>
            </a:r>
          </a:p>
          <a:p>
            <a:pPr algn="just"/>
            <a:r>
              <a:rPr lang="fr-FR" dirty="0" smtClean="0"/>
              <a:t>Ce PFE a été une application concrète de mes compétences en </a:t>
            </a:r>
            <a:r>
              <a:rPr lang="fr-FR" b="1" dirty="0" smtClean="0"/>
              <a:t>Génie Mécanique-Instrumentation –Électromécanique </a:t>
            </a:r>
            <a:r>
              <a:rPr lang="fr-FR" dirty="0" smtClean="0"/>
              <a:t>et en gestion de projet.</a:t>
            </a:r>
            <a:endParaRPr lang="fr-FR" dirty="0"/>
          </a:p>
        </p:txBody>
      </p:sp>
    </p:spTree>
    <p:extLst>
      <p:ext uri="{BB962C8B-B14F-4D97-AF65-F5344CB8AC3E}">
        <p14:creationId xmlns:p14="http://schemas.microsoft.com/office/powerpoint/2010/main" val="3141360876"/>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TotalTime>
  <Words>1874</Words>
  <Application>Microsoft Office PowerPoint</Application>
  <PresentationFormat>Grand écran</PresentationFormat>
  <Paragraphs>163</Paragraphs>
  <Slides>25</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25</vt:i4>
      </vt:variant>
    </vt:vector>
  </HeadingPairs>
  <TitlesOfParts>
    <vt:vector size="35" baseType="lpstr">
      <vt:lpstr>微软雅黑</vt:lpstr>
      <vt:lpstr>Arial</vt:lpstr>
      <vt:lpstr>Calibri</vt:lpstr>
      <vt:lpstr>Calibri Light</vt:lpstr>
      <vt:lpstr>等线</vt:lpstr>
      <vt:lpstr>Google Sans Text</vt:lpstr>
      <vt:lpstr>Tahoma</vt:lpstr>
      <vt:lpstr>Verdana</vt:lpstr>
      <vt:lpstr>Wingdings</vt:lpstr>
      <vt:lpstr>Thème Office</vt:lpstr>
      <vt:lpstr>Khalil Abaab  Élève ingénieur en 3 -ème année Double cursus Ingénieur Sigma Clermont- Master 2 Mécanique UCA  Recherche un stage de fin d’études –Mars 2026</vt:lpstr>
      <vt:lpstr>Présentation PowerPoint</vt:lpstr>
      <vt:lpstr>Mon Parcours Académique</vt:lpstr>
      <vt:lpstr>Expérience Professionnelle : Les Stages</vt:lpstr>
      <vt:lpstr>Expérience Professionnelle : Travail</vt:lpstr>
      <vt:lpstr>Projets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compétance</vt:lpstr>
      <vt:lpstr>Preuves d'Excellence et Résultats Primés</vt:lpstr>
      <vt:lpstr>Preuves d'Excellence et Résultats Primés</vt:lpstr>
      <vt:lpstr>Excellence et Résultats Primés</vt:lpstr>
      <vt:lpstr>Excellence et Résultats Primés</vt:lpstr>
      <vt:lpstr>Certifcats</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Education</dc:title>
  <dc:creator>servtech</dc:creator>
  <cp:lastModifiedBy>servtech</cp:lastModifiedBy>
  <cp:revision>64</cp:revision>
  <dcterms:created xsi:type="dcterms:W3CDTF">2025-11-15T00:12:43Z</dcterms:created>
  <dcterms:modified xsi:type="dcterms:W3CDTF">2025-11-16T23:08:42Z</dcterms:modified>
</cp:coreProperties>
</file>